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59"/>
  </p:notesMasterIdLst>
  <p:handoutMasterIdLst>
    <p:handoutMasterId r:id="rId60"/>
  </p:handoutMasterIdLst>
  <p:sldIdLst>
    <p:sldId id="1262" r:id="rId7"/>
    <p:sldId id="1286" r:id="rId8"/>
    <p:sldId id="1287" r:id="rId9"/>
    <p:sldId id="866" r:id="rId10"/>
    <p:sldId id="867" r:id="rId11"/>
    <p:sldId id="1230" r:id="rId12"/>
    <p:sldId id="1269" r:id="rId13"/>
    <p:sldId id="1288" r:id="rId14"/>
    <p:sldId id="1273" r:id="rId15"/>
    <p:sldId id="1278" r:id="rId16"/>
    <p:sldId id="1279" r:id="rId17"/>
    <p:sldId id="1270" r:id="rId18"/>
    <p:sldId id="1271" r:id="rId19"/>
    <p:sldId id="1272" r:id="rId20"/>
    <p:sldId id="1289" r:id="rId21"/>
    <p:sldId id="1274" r:id="rId22"/>
    <p:sldId id="1283" r:id="rId23"/>
    <p:sldId id="1276" r:id="rId24"/>
    <p:sldId id="1297" r:id="rId25"/>
    <p:sldId id="1231" r:id="rId26"/>
    <p:sldId id="979" r:id="rId27"/>
    <p:sldId id="881" r:id="rId28"/>
    <p:sldId id="885" r:id="rId29"/>
    <p:sldId id="1244" r:id="rId30"/>
    <p:sldId id="1293" r:id="rId31"/>
    <p:sldId id="953" r:id="rId32"/>
    <p:sldId id="980" r:id="rId33"/>
    <p:sldId id="984" r:id="rId34"/>
    <p:sldId id="1294" r:id="rId35"/>
    <p:sldId id="985" r:id="rId36"/>
    <p:sldId id="987" r:id="rId37"/>
    <p:sldId id="988" r:id="rId38"/>
    <p:sldId id="989" r:id="rId39"/>
    <p:sldId id="990" r:id="rId40"/>
    <p:sldId id="973" r:id="rId41"/>
    <p:sldId id="1260" r:id="rId42"/>
    <p:sldId id="1284" r:id="rId43"/>
    <p:sldId id="1290" r:id="rId44"/>
    <p:sldId id="1295" r:id="rId45"/>
    <p:sldId id="1291" r:id="rId46"/>
    <p:sldId id="1292" r:id="rId47"/>
    <p:sldId id="1277" r:id="rId48"/>
    <p:sldId id="1296" r:id="rId49"/>
    <p:sldId id="1275" r:id="rId50"/>
    <p:sldId id="1281" r:id="rId51"/>
    <p:sldId id="1298" r:id="rId52"/>
    <p:sldId id="1304" r:id="rId53"/>
    <p:sldId id="1306" r:id="rId54"/>
    <p:sldId id="1305" r:id="rId55"/>
    <p:sldId id="793" r:id="rId56"/>
    <p:sldId id="801" r:id="rId57"/>
    <p:sldId id="794" r:id="rId58"/>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1262"/>
            <p14:sldId id="1286"/>
            <p14:sldId id="1287"/>
            <p14:sldId id="866"/>
            <p14:sldId id="867"/>
            <p14:sldId id="1230"/>
            <p14:sldId id="1269"/>
            <p14:sldId id="1288"/>
            <p14:sldId id="1273"/>
            <p14:sldId id="1278"/>
            <p14:sldId id="1279"/>
            <p14:sldId id="1270"/>
            <p14:sldId id="1271"/>
            <p14:sldId id="1272"/>
            <p14:sldId id="1289"/>
            <p14:sldId id="1274"/>
            <p14:sldId id="1283"/>
            <p14:sldId id="1276"/>
            <p14:sldId id="1297"/>
            <p14:sldId id="1231"/>
            <p14:sldId id="979"/>
            <p14:sldId id="881"/>
            <p14:sldId id="885"/>
            <p14:sldId id="1244"/>
            <p14:sldId id="1293"/>
            <p14:sldId id="953"/>
            <p14:sldId id="980"/>
            <p14:sldId id="984"/>
            <p14:sldId id="1294"/>
            <p14:sldId id="985"/>
            <p14:sldId id="987"/>
            <p14:sldId id="988"/>
            <p14:sldId id="989"/>
            <p14:sldId id="990"/>
            <p14:sldId id="973"/>
            <p14:sldId id="1260"/>
            <p14:sldId id="1284"/>
            <p14:sldId id="1290"/>
            <p14:sldId id="1295"/>
            <p14:sldId id="1291"/>
            <p14:sldId id="1292"/>
            <p14:sldId id="1277"/>
            <p14:sldId id="1296"/>
            <p14:sldId id="1275"/>
            <p14:sldId id="1281"/>
            <p14:sldId id="1298"/>
            <p14:sldId id="1304"/>
            <p14:sldId id="1306"/>
            <p14:sldId id="1305"/>
            <p14:sldId id="793"/>
            <p14:sldId id="801"/>
            <p14:sldId id="794"/>
          </p14:sldIdLst>
        </p14:section>
      </p14:sectionLst>
    </p:ext>
    <p:ext uri="{EFAFB233-063F-42B5-8137-9DF3F51BA10A}">
      <p15:sldGuideLst xmlns:p15="http://schemas.microsoft.com/office/powerpoint/2012/main">
        <p15:guide id="1" orient="horz" pos="110">
          <p15:clr>
            <a:srgbClr val="A4A3A4"/>
          </p15:clr>
        </p15:guide>
        <p15:guide id="2" orient="horz" pos="3128">
          <p15:clr>
            <a:srgbClr val="A4A3A4"/>
          </p15:clr>
        </p15:guide>
        <p15:guide id="3" orient="horz" pos="1630">
          <p15:clr>
            <a:srgbClr val="A4A3A4"/>
          </p15:clr>
        </p15:guide>
        <p15:guide id="4" orient="horz" pos="2334">
          <p15:clr>
            <a:srgbClr val="A4A3A4"/>
          </p15:clr>
        </p15:guide>
        <p15:guide id="5" orient="horz" pos="2374">
          <p15:clr>
            <a:srgbClr val="A4A3A4"/>
          </p15:clr>
        </p15:guide>
        <p15:guide id="6" orient="horz" pos="684">
          <p15:clr>
            <a:srgbClr val="A4A3A4"/>
          </p15:clr>
        </p15:guide>
        <p15:guide id="7" orient="horz" pos="926">
          <p15:clr>
            <a:srgbClr val="A4A3A4"/>
          </p15:clr>
        </p15:guide>
        <p15:guide id="8" orient="horz" pos="1670">
          <p15:clr>
            <a:srgbClr val="A4A3A4"/>
          </p15:clr>
        </p15:guide>
        <p15:guide id="9" orient="horz" pos="965">
          <p15:clr>
            <a:srgbClr val="A4A3A4"/>
          </p15:clr>
        </p15:guide>
        <p15:guide id="10" orient="horz" pos="3038">
          <p15:clr>
            <a:srgbClr val="A4A3A4"/>
          </p15:clr>
        </p15:guide>
        <p15:guide id="11" orient="horz" pos="3076">
          <p15:clr>
            <a:srgbClr val="A4A3A4"/>
          </p15:clr>
        </p15:guide>
        <p15:guide id="12" orient="horz" pos="261">
          <p15:clr>
            <a:srgbClr val="A4A3A4"/>
          </p15:clr>
        </p15:guide>
        <p15:guide id="13" orient="horz" pos="218">
          <p15:clr>
            <a:srgbClr val="A4A3A4"/>
          </p15:clr>
        </p15:guide>
        <p15:guide id="14" pos="2853">
          <p15:clr>
            <a:srgbClr val="A4A3A4"/>
          </p15:clr>
        </p15:guide>
        <p15:guide id="15" pos="1918">
          <p15:clr>
            <a:srgbClr val="A4A3A4"/>
          </p15:clr>
        </p15:guide>
        <p15:guide id="16" pos="4729">
          <p15:clr>
            <a:srgbClr val="A4A3A4"/>
          </p15:clr>
        </p15:guide>
        <p15:guide id="17" pos="981">
          <p15:clr>
            <a:srgbClr val="A4A3A4"/>
          </p15:clr>
        </p15:guide>
        <p15:guide id="18" pos="3840">
          <p15:clr>
            <a:srgbClr val="A4A3A4"/>
          </p15:clr>
        </p15:guide>
        <p15:guide id="19" pos="1032">
          <p15:clr>
            <a:srgbClr val="A4A3A4"/>
          </p15:clr>
        </p15:guide>
        <p15:guide id="20" pos="1970">
          <p15:clr>
            <a:srgbClr val="A4A3A4"/>
          </p15:clr>
        </p15:guide>
        <p15:guide id="21" pos="2904">
          <p15:clr>
            <a:srgbClr val="A4A3A4"/>
          </p15:clr>
        </p15:guide>
        <p15:guide id="22" pos="3795">
          <p15:clr>
            <a:srgbClr val="A4A3A4"/>
          </p15:clr>
        </p15:guide>
        <p15:guide id="23" pos="4779">
          <p15:clr>
            <a:srgbClr val="A4A3A4"/>
          </p15:clr>
        </p15:guide>
        <p15:guide id="24" pos="5662">
          <p15:clr>
            <a:srgbClr val="A4A3A4"/>
          </p15:clr>
        </p15:guide>
        <p15:guide id="25" pos="246">
          <p15:clr>
            <a:srgbClr val="A4A3A4"/>
          </p15:clr>
        </p15:guide>
        <p15:guide id="26" pos="5716">
          <p15:clr>
            <a:srgbClr val="A4A3A4"/>
          </p15:clr>
        </p15:guide>
        <p15:guide id="27" pos="98">
          <p15:clr>
            <a:srgbClr val="A4A3A4"/>
          </p15:clr>
        </p15:guide>
        <p15:guide id="28" pos="45">
          <p15:clr>
            <a:srgbClr val="A4A3A4"/>
          </p15:clr>
        </p15:guide>
        <p15:guide id="29" pos="553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200"/>
    <a:srgbClr val="F58026"/>
    <a:srgbClr val="0064B1"/>
    <a:srgbClr val="F28500"/>
    <a:srgbClr val="83B800"/>
    <a:srgbClr val="FFFFF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5" autoAdjust="0"/>
    <p:restoredTop sz="50000" autoAdjust="0"/>
  </p:normalViewPr>
  <p:slideViewPr>
    <p:cSldViewPr snapToGrid="0">
      <p:cViewPr>
        <p:scale>
          <a:sx n="150" d="100"/>
          <a:sy n="150" d="100"/>
        </p:scale>
        <p:origin x="1408" y="664"/>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notesMaster" Target="notesMasters/notes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5/3/17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5/3/17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110079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
        <p:nvSpPr>
          <p:cNvPr id="3" name="Slide Number Placeholder 2"/>
          <p:cNvSpPr>
            <a:spLocks noGrp="1"/>
          </p:cNvSpPr>
          <p:nvPr>
            <p:ph type="sldNum" sz="quarter" idx="11"/>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1"/>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66692"/>
          </a:xfrm>
        </p:spPr>
        <p:txBody>
          <a:bodyPr/>
          <a:lstStyle>
            <a:lvl1pPr>
              <a:lnSpc>
                <a:spcPct val="90000"/>
              </a:lnSpc>
              <a:defRPr/>
            </a:lvl1pPr>
            <a:lvl2pPr marL="685800" indent="-342900">
              <a:lnSpc>
                <a:spcPct val="90000"/>
              </a:lnSpc>
              <a:buFont typeface="Wingdings" charset="2"/>
              <a:buChar char="§"/>
              <a:tabLst>
                <a:tab pos="471488" algn="l"/>
              </a:tabLst>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
        <p:nvSpPr>
          <p:cNvPr id="2" name="Slide Number Placeholder 1"/>
          <p:cNvSpPr>
            <a:spLocks noGrp="1"/>
          </p:cNvSpPr>
          <p:nvPr>
            <p:ph type="sldNum" sz="quarter" idx="12"/>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3642012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2337930"/>
            <a:ext cx="5636696" cy="443198"/>
          </a:xfrm>
        </p:spPr>
        <p:txBody>
          <a:bodyPr/>
          <a:lstStyle>
            <a:lvl1pPr marL="0" indent="0">
              <a:buNone/>
              <a:defRPr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8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2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3.png"/><Relationship Id="rId13"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descr="C:\home\clouds\Google Drive\Management\IDIR\idirlogo\idirlogo.png"/>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7934792" y="4693411"/>
            <a:ext cx="1174643" cy="45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engkai\AppData\Local\Temp\Rar$DRa0.306\UTA_A-logo_Sml_2c-rgb.png"/>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8564058" y="72217"/>
            <a:ext cx="545377" cy="482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3085106" y="4989612"/>
            <a:ext cx="3557064" cy="153888"/>
          </a:xfrm>
          <a:prstGeom prst="rect">
            <a:avLst/>
          </a:prstGeom>
          <a:noFill/>
        </p:spPr>
        <p:txBody>
          <a:bodyPr wrap="none" lIns="0" tIns="0" rIns="0" bIns="0" rtlCol="0">
            <a:spAutoFit/>
          </a:bodyPr>
          <a:lstStyle/>
          <a:p>
            <a:r>
              <a:rPr lang="en-US" sz="1000" dirty="0" smtClean="0">
                <a:latin typeface="Garamond" panose="02020404030301010803" pitchFamily="18" charset="0"/>
              </a:rPr>
              <a:t>©2015-2017 </a:t>
            </a:r>
            <a:r>
              <a:rPr lang="en-US" sz="1000" dirty="0">
                <a:latin typeface="Garamond" panose="02020404030301010803" pitchFamily="18" charset="0"/>
              </a:rPr>
              <a:t>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 name="Slide Number Placeholder 3"/>
          <p:cNvSpPr>
            <a:spLocks noGrp="1"/>
          </p:cNvSpPr>
          <p:nvPr>
            <p:ph type="sldNum" sz="quarter" idx="4"/>
          </p:nvPr>
        </p:nvSpPr>
        <p:spPr>
          <a:xfrm>
            <a:off x="0" y="4852293"/>
            <a:ext cx="2133600" cy="274637"/>
          </a:xfrm>
          <a:prstGeom prst="rect">
            <a:avLst/>
          </a:prstGeom>
        </p:spPr>
        <p:txBody>
          <a:bodyPr vert="horz" lIns="91440" tIns="45720" rIns="91440" bIns="45720" rtlCol="0" anchor="ctr"/>
          <a:lstStyle>
            <a:lvl1pPr algn="l">
              <a:defRPr sz="1200" b="1">
                <a:solidFill>
                  <a:schemeClr val="tx1"/>
                </a:solidFill>
              </a:defRPr>
            </a:lvl1pPr>
          </a:lstStyle>
          <a:p>
            <a:fld id="{30DB7900-D72E-4025-AF90-97BD6DF59E7D}" type="slidenum">
              <a:rPr lang="en-US" smtClean="0"/>
              <a:pPr/>
              <a:t>‹#›</a:t>
            </a:fld>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75" r:id="rId6"/>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2" descr="C:\Users\chengkai\AppData\Local\Temp\Rar$DRa0.306\UTA_A-logo_Sml_2c-rgb.png"/>
          <p:cNvPicPr>
            <a:picLocks noChangeAspect="1" noChangeArrowheads="1"/>
          </p:cNvPicPr>
          <p:nvPr userDrawn="1"/>
        </p:nvPicPr>
        <p:blipFill>
          <a:blip r:embed="rId12" cstate="print">
            <a:extLst>
              <a:ext uri="{28A0092B-C50C-407E-A947-70E740481C1C}">
                <a14:useLocalDpi xmlns:a14="http://schemas.microsoft.com/office/drawing/2010/main"/>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me\clouds\Google Drive\Management\IDIR\idirlogo\idirlogo-inverse.png"/>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6315075" y="4363784"/>
            <a:ext cx="1657350" cy="6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Garamond" panose="02020404030301010803" pitchFamily="18" charset="0"/>
          <a:ea typeface="+mn-ea"/>
          <a:cs typeface="Arial" charset="0"/>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jpe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debates.org/index.php?page=debate-transcrip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politicalbots.org/?p=106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 Id="rId3" Type="http://schemas.openxmlformats.org/officeDocument/2006/relationships/image" Target="../media/image3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witter.com/ClaimBuster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 Id="rId3"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1.xml.rels><?xml version="1.0" encoding="UTF-8" standalone="yes"?>
<Relationships xmlns="http://schemas.openxmlformats.org/package/2006/relationships"><Relationship Id="rId3" Type="http://schemas.openxmlformats.org/officeDocument/2006/relationships/hyperlink" Target="https://idir.uta.edu/index.php/File:UTA_Logo.png" TargetMode="External"/><Relationship Id="rId4" Type="http://schemas.openxmlformats.org/officeDocument/2006/relationships/image" Target="../media/image51.png"/><Relationship Id="rId5" Type="http://schemas.openxmlformats.org/officeDocument/2006/relationships/hyperlink" Target="https://idir.uta.edu/index.php/File:NSF.png" TargetMode="External"/><Relationship Id="rId6" Type="http://schemas.openxmlformats.org/officeDocument/2006/relationships/image" Target="../media/image52.png"/><Relationship Id="rId7" Type="http://schemas.openxmlformats.org/officeDocument/2006/relationships/image" Target="../media/image53.jpe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25991" y="3254990"/>
            <a:ext cx="2518009" cy="1888509"/>
          </a:xfrm>
          <a:prstGeom prst="rect">
            <a:avLst/>
          </a:prstGeom>
        </p:spPr>
      </p:pic>
      <p:pic>
        <p:nvPicPr>
          <p:cNvPr id="5" name="Picture 3" descr="C:\Users\chengkai\AppData\Local\Temp\Rar$DRa0.823\downloads\original-6017-5295379.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31869" y="53937"/>
            <a:ext cx="2925982" cy="24378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p:cNvSpPr txBox="1">
            <a:spLocks/>
          </p:cNvSpPr>
          <p:nvPr/>
        </p:nvSpPr>
        <p:spPr>
          <a:xfrm>
            <a:off x="160020" y="2658734"/>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3000" b="1" dirty="0" smtClean="0">
                <a:solidFill>
                  <a:srgbClr val="EE8200"/>
                </a:solidFill>
              </a:rPr>
              <a:t>Toward the Holy Grail of Automated Fact-checking</a:t>
            </a:r>
            <a:endParaRPr lang="en-US" sz="3000" b="1" dirty="0">
              <a:solidFill>
                <a:srgbClr val="EE8200"/>
              </a:solidFill>
            </a:endParaRPr>
          </a:p>
        </p:txBody>
      </p:sp>
      <p:sp>
        <p:nvSpPr>
          <p:cNvPr id="9" name="Text Placeholder 6"/>
          <p:cNvSpPr>
            <a:spLocks noGrp="1"/>
          </p:cNvSpPr>
          <p:nvPr>
            <p:ph type="body" sz="quarter" idx="11"/>
          </p:nvPr>
        </p:nvSpPr>
        <p:spPr>
          <a:xfrm>
            <a:off x="723014" y="3489967"/>
            <a:ext cx="5741581" cy="1461939"/>
          </a:xfrm>
        </p:spPr>
        <p:txBody>
          <a:bodyPr/>
          <a:lstStyle/>
          <a:p>
            <a:r>
              <a:rPr lang="en-US" sz="2000" dirty="0">
                <a:solidFill>
                  <a:schemeClr val="tx1"/>
                </a:solidFill>
                <a:latin typeface="Garamond" panose="02020404030301010803" pitchFamily="18" charset="0"/>
              </a:rPr>
              <a:t>Chengkai Li</a:t>
            </a:r>
          </a:p>
          <a:p>
            <a:r>
              <a:rPr lang="en-US" sz="2000" dirty="0" smtClean="0">
                <a:solidFill>
                  <a:schemeClr val="tx1"/>
                </a:solidFill>
                <a:latin typeface="Garamond" panose="02020404030301010803" pitchFamily="18" charset="0"/>
              </a:rPr>
              <a:t>Department </a:t>
            </a:r>
            <a:r>
              <a:rPr lang="en-US" sz="2000" dirty="0">
                <a:solidFill>
                  <a:schemeClr val="tx1"/>
                </a:solidFill>
                <a:latin typeface="Garamond" panose="02020404030301010803" pitchFamily="18" charset="0"/>
              </a:rPr>
              <a:t>of Computer Science and Engineering</a:t>
            </a:r>
          </a:p>
          <a:p>
            <a:r>
              <a:rPr lang="en-US" sz="2000" dirty="0" smtClean="0">
                <a:solidFill>
                  <a:schemeClr val="tx1"/>
                </a:solidFill>
                <a:latin typeface="Garamond" panose="02020404030301010803" pitchFamily="18" charset="0"/>
              </a:rPr>
              <a:t>University </a:t>
            </a:r>
            <a:r>
              <a:rPr lang="en-US" sz="2000" dirty="0">
                <a:solidFill>
                  <a:schemeClr val="tx1"/>
                </a:solidFill>
                <a:latin typeface="Garamond" panose="02020404030301010803" pitchFamily="18" charset="0"/>
              </a:rPr>
              <a:t>of Texas at </a:t>
            </a:r>
            <a:r>
              <a:rPr lang="en-US" sz="2000" dirty="0" smtClean="0">
                <a:solidFill>
                  <a:schemeClr val="tx1"/>
                </a:solidFill>
                <a:latin typeface="Garamond" panose="02020404030301010803" pitchFamily="18" charset="0"/>
              </a:rPr>
              <a:t>Arlington</a:t>
            </a:r>
          </a:p>
          <a:p>
            <a:endParaRPr lang="en-US" sz="1000" dirty="0">
              <a:solidFill>
                <a:schemeClr val="tx1"/>
              </a:solidFill>
              <a:latin typeface="Garamond" panose="02020404030301010803" pitchFamily="18" charset="0"/>
            </a:endParaRPr>
          </a:p>
          <a:p>
            <a:r>
              <a:rPr lang="en-US" sz="2000" dirty="0" smtClean="0">
                <a:solidFill>
                  <a:schemeClr val="tx1"/>
                </a:solidFill>
                <a:latin typeface="Garamond" panose="02020404030301010803" pitchFamily="18" charset="0"/>
              </a:rPr>
              <a:t>Google, NYC, May 3</a:t>
            </a:r>
            <a:r>
              <a:rPr lang="en-US" sz="2000" baseline="30000" dirty="0" smtClean="0">
                <a:solidFill>
                  <a:schemeClr val="tx1"/>
                </a:solidFill>
                <a:latin typeface="Garamond" panose="02020404030301010803" pitchFamily="18" charset="0"/>
              </a:rPr>
              <a:t>rd</a:t>
            </a:r>
            <a:r>
              <a:rPr lang="en-US" sz="2000" dirty="0" smtClean="0">
                <a:solidFill>
                  <a:schemeClr val="tx1"/>
                </a:solidFill>
                <a:latin typeface="Garamond" panose="02020404030301010803" pitchFamily="18" charset="0"/>
              </a:rPr>
              <a:t>, 2017</a:t>
            </a:r>
            <a:endParaRPr lang="en-US" sz="2000" dirty="0">
              <a:solidFill>
                <a:schemeClr val="tx1"/>
              </a:solidFill>
              <a:latin typeface="Garamond" panose="02020404030301010803" pitchFamily="18" charset="0"/>
            </a:endParaRPr>
          </a:p>
        </p:txBody>
      </p:sp>
    </p:spTree>
    <p:extLst>
      <p:ext uri="{BB962C8B-B14F-4D97-AF65-F5344CB8AC3E}">
        <p14:creationId xmlns:p14="http://schemas.microsoft.com/office/powerpoint/2010/main" val="1812521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03536"/>
          </a:xfrm>
        </p:spPr>
        <p:txBody>
          <a:bodyPr/>
          <a:lstStyle/>
          <a:p>
            <a:r>
              <a:rPr lang="en-US" sz="3600" dirty="0" smtClean="0">
                <a:solidFill>
                  <a:srgbClr val="0064B1"/>
                </a:solidFill>
                <a:latin typeface="Garamond" panose="02020404030301010803" pitchFamily="18" charset="0"/>
              </a:rPr>
              <a:t>The Holy </a:t>
            </a:r>
            <a:r>
              <a:rPr lang="en-US" sz="3600" dirty="0">
                <a:solidFill>
                  <a:srgbClr val="0064B1"/>
                </a:solidFill>
                <a:latin typeface="Garamond" panose="02020404030301010803" pitchFamily="18" charset="0"/>
              </a:rPr>
              <a:t>Grail: Automated, L</a:t>
            </a:r>
            <a:r>
              <a:rPr lang="en-US" sz="3600" dirty="0" smtClean="0">
                <a:solidFill>
                  <a:srgbClr val="0064B1"/>
                </a:solidFill>
                <a:latin typeface="Garamond" panose="02020404030301010803" pitchFamily="18" charset="0"/>
              </a:rPr>
              <a:t>ive Fact-Checking</a:t>
            </a:r>
            <a:endParaRPr lang="en-US" sz="3600" dirty="0">
              <a:solidFill>
                <a:srgbClr val="0064B1"/>
              </a:solidFill>
              <a:latin typeface="Garamond" panose="02020404030301010803" pitchFamily="18" charset="0"/>
            </a:endParaRP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5961" y="1123951"/>
            <a:ext cx="3618425" cy="3208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0DB7900-D72E-4025-AF90-97BD6DF59E7D}" type="slidenum">
              <a:rPr lang="en-US" smtClean="0"/>
              <a:pPr/>
              <a:t>10</a:t>
            </a:fld>
            <a:endParaRPr lang="en-US"/>
          </a:p>
        </p:txBody>
      </p:sp>
    </p:spTree>
    <p:extLst>
      <p:ext uri="{BB962C8B-B14F-4D97-AF65-F5344CB8AC3E}">
        <p14:creationId xmlns:p14="http://schemas.microsoft.com/office/powerpoint/2010/main" val="2055178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2" y="282939"/>
            <a:ext cx="8423524" cy="498598"/>
          </a:xfrm>
        </p:spPr>
        <p:txBody>
          <a:bodyPr/>
          <a:lstStyle/>
          <a:p>
            <a:pPr algn="ctr"/>
            <a:r>
              <a:rPr lang="en-US" sz="3600" dirty="0" smtClean="0">
                <a:solidFill>
                  <a:srgbClr val="0064B1"/>
                </a:solidFill>
                <a:latin typeface="Garamond" panose="02020404030301010803" pitchFamily="18" charset="0"/>
              </a:rPr>
              <a:t>Proof of Concept</a:t>
            </a:r>
            <a:r>
              <a:rPr lang="en-US" sz="3600" dirty="0">
                <a:solidFill>
                  <a:srgbClr val="0064B1"/>
                </a:solidFill>
                <a:latin typeface="Garamond" panose="02020404030301010803" pitchFamily="18" charset="0"/>
              </a:rPr>
              <a:t>: </a:t>
            </a:r>
            <a:r>
              <a:rPr lang="en-US" sz="3600" dirty="0" err="1" smtClean="0">
                <a:solidFill>
                  <a:srgbClr val="0064B1"/>
                </a:solidFill>
                <a:latin typeface="Garamond" panose="02020404030301010803" pitchFamily="18" charset="0"/>
              </a:rPr>
              <a:t>PolitiFact</a:t>
            </a:r>
            <a:r>
              <a:rPr lang="en-US" sz="3600" dirty="0" smtClean="0">
                <a:solidFill>
                  <a:srgbClr val="0064B1"/>
                </a:solidFill>
                <a:latin typeface="Garamond" panose="02020404030301010803" pitchFamily="18" charset="0"/>
              </a:rPr>
              <a:t> Fact-check Popup</a:t>
            </a:r>
            <a:endParaRPr lang="en-US" sz="3600" dirty="0">
              <a:solidFill>
                <a:srgbClr val="0064B1"/>
              </a:solidFill>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30DB7900-D72E-4025-AF90-97BD6DF59E7D}" type="slidenum">
              <a:rPr lang="en-US" smtClean="0"/>
              <a:pPr/>
              <a:t>11</a:t>
            </a:fld>
            <a:endParaRPr lang="en-US"/>
          </a:p>
        </p:txBody>
      </p:sp>
      <p:sp>
        <p:nvSpPr>
          <p:cNvPr id="9" name="TextBox 8"/>
          <p:cNvSpPr txBox="1"/>
          <p:nvPr/>
        </p:nvSpPr>
        <p:spPr>
          <a:xfrm>
            <a:off x="5328312" y="4630260"/>
            <a:ext cx="2602123" cy="276999"/>
          </a:xfrm>
          <a:prstGeom prst="rect">
            <a:avLst/>
          </a:prstGeom>
          <a:noFill/>
        </p:spPr>
        <p:txBody>
          <a:bodyPr wrap="none" lIns="0" tIns="0" rIns="0" bIns="0" rtlCol="0">
            <a:spAutoFit/>
          </a:bodyPr>
          <a:lstStyle/>
          <a:p>
            <a:r>
              <a:rPr lang="en-US" sz="1800" dirty="0" smtClean="0">
                <a:latin typeface="Garamond" panose="02020404030301010803" pitchFamily="18" charset="0"/>
              </a:rPr>
              <a:t>Source</a:t>
            </a:r>
            <a:r>
              <a:rPr lang="en-US" sz="1800" smtClean="0">
                <a:latin typeface="Garamond" panose="02020404030301010803" pitchFamily="18" charset="0"/>
              </a:rPr>
              <a:t>: Duke Reporters’ Lab</a:t>
            </a:r>
            <a:endParaRPr lang="en-US" sz="18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7" name="Picture 6"/>
          <p:cNvPicPr>
            <a:picLocks noChangeAspect="1"/>
          </p:cNvPicPr>
          <p:nvPr/>
        </p:nvPicPr>
        <p:blipFill>
          <a:blip r:embed="rId2"/>
          <a:stretch>
            <a:fillRect/>
          </a:stretch>
        </p:blipFill>
        <p:spPr>
          <a:xfrm>
            <a:off x="1284820" y="896001"/>
            <a:ext cx="6623229" cy="3740607"/>
          </a:xfrm>
          <a:prstGeom prst="rect">
            <a:avLst/>
          </a:prstGeom>
        </p:spPr>
      </p:pic>
    </p:spTree>
    <p:extLst>
      <p:ext uri="{BB962C8B-B14F-4D97-AF65-F5344CB8AC3E}">
        <p14:creationId xmlns:p14="http://schemas.microsoft.com/office/powerpoint/2010/main" val="1251398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smtClean="0"/>
              <a:pPr/>
              <a:t>12</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438" y="0"/>
            <a:ext cx="8673057" cy="5143500"/>
          </a:xfrm>
          <a:prstGeom prst="rect">
            <a:avLst/>
          </a:prstGeom>
        </p:spPr>
      </p:pic>
      <p:sp>
        <p:nvSpPr>
          <p:cNvPr id="5" name="TextBox 4"/>
          <p:cNvSpPr txBox="1"/>
          <p:nvPr/>
        </p:nvSpPr>
        <p:spPr>
          <a:xfrm>
            <a:off x="442209" y="4634487"/>
            <a:ext cx="4261167" cy="492443"/>
          </a:xfrm>
          <a:prstGeom prst="rect">
            <a:avLst/>
          </a:prstGeom>
          <a:noFill/>
        </p:spPr>
        <p:txBody>
          <a:bodyPr wrap="none" lIns="0" tIns="0" rIns="0" bIns="0" rtlCol="0">
            <a:spAutoFit/>
          </a:bodyPr>
          <a:lstStyle/>
          <a:p>
            <a:r>
              <a:rPr lang="en-US" sz="3200" b="1" dirty="0" err="1" smtClean="0">
                <a:solidFill>
                  <a:srgbClr val="EE8200"/>
                </a:solidFill>
                <a:latin typeface="Garamond" charset="0"/>
                <a:ea typeface="Garamond" charset="0"/>
                <a:cs typeface="Garamond" charset="0"/>
              </a:rPr>
              <a:t>idir.uta.edu</a:t>
            </a:r>
            <a:r>
              <a:rPr lang="en-US" sz="3200" b="1" dirty="0" smtClean="0">
                <a:solidFill>
                  <a:srgbClr val="EE8200"/>
                </a:solidFill>
                <a:latin typeface="Garamond" charset="0"/>
                <a:ea typeface="Garamond" charset="0"/>
                <a:cs typeface="Garamond" charset="0"/>
              </a:rPr>
              <a:t>/</a:t>
            </a:r>
            <a:r>
              <a:rPr lang="en-US" sz="3200" b="1" dirty="0" err="1" smtClean="0">
                <a:solidFill>
                  <a:srgbClr val="EE8200"/>
                </a:solidFill>
                <a:latin typeface="Garamond" charset="0"/>
                <a:ea typeface="Garamond" charset="0"/>
                <a:cs typeface="Garamond" charset="0"/>
              </a:rPr>
              <a:t>claimbuster</a:t>
            </a:r>
            <a:endParaRPr lang="en-US" sz="3200" b="1" dirty="0" smtClean="0">
              <a:solidFill>
                <a:srgbClr val="EE8200"/>
              </a:solidFill>
              <a:latin typeface="Garamond" charset="0"/>
              <a:ea typeface="Garamond" charset="0"/>
              <a:cs typeface="Garamond" charset="0"/>
            </a:endParaRPr>
          </a:p>
        </p:txBody>
      </p:sp>
    </p:spTree>
    <p:extLst>
      <p:ext uri="{BB962C8B-B14F-4D97-AF65-F5344CB8AC3E}">
        <p14:creationId xmlns:p14="http://schemas.microsoft.com/office/powerpoint/2010/main" val="193897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0DB7900-D72E-4025-AF90-97BD6DF59E7D}" type="slidenum">
              <a:rPr lang="en-US" smtClean="0"/>
              <a:pPr/>
              <a:t>13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676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14</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5379" y="50800"/>
            <a:ext cx="7286095" cy="508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87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15</a:t>
            </a:fld>
            <a:endParaRPr lang="en-US"/>
          </a:p>
        </p:txBody>
      </p:sp>
      <p:pic>
        <p:nvPicPr>
          <p:cNvPr id="5" name="Picture 4"/>
          <p:cNvPicPr>
            <a:picLocks noChangeAspect="1"/>
          </p:cNvPicPr>
          <p:nvPr/>
        </p:nvPicPr>
        <p:blipFill>
          <a:blip r:embed="rId2"/>
          <a:stretch>
            <a:fillRect/>
          </a:stretch>
        </p:blipFill>
        <p:spPr>
          <a:xfrm>
            <a:off x="715540" y="0"/>
            <a:ext cx="8428460" cy="5143500"/>
          </a:xfrm>
          <a:prstGeom prst="rect">
            <a:avLst/>
          </a:prstGeom>
        </p:spPr>
      </p:pic>
    </p:spTree>
    <p:extLst>
      <p:ext uri="{BB962C8B-B14F-4D97-AF65-F5344CB8AC3E}">
        <p14:creationId xmlns:p14="http://schemas.microsoft.com/office/powerpoint/2010/main" val="1684920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358807"/>
            <a:ext cx="3863746" cy="4784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C:\Users\chengkai\AppData\Local\Temp\Rar$DIa0.968\static_qr_code_without_logo.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2783" y="0"/>
            <a:ext cx="1935479" cy="19354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fld id="{30DB7900-D72E-4025-AF90-97BD6DF59E7D}" type="slidenum">
              <a:rPr lang="en-US" smtClean="0"/>
              <a:pPr/>
              <a:t>16</a:t>
            </a:fld>
            <a:endParaRPr lang="en-US"/>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63746" y="1729740"/>
            <a:ext cx="5211674" cy="34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536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17</a:t>
            </a:fld>
            <a:endParaRPr lang="en-US"/>
          </a:p>
        </p:txBody>
      </p:sp>
      <p:pic>
        <p:nvPicPr>
          <p:cNvPr id="5" name="Picture 4"/>
          <p:cNvPicPr>
            <a:picLocks noChangeAspect="1"/>
          </p:cNvPicPr>
          <p:nvPr/>
        </p:nvPicPr>
        <p:blipFill>
          <a:blip r:embed="rId2"/>
          <a:stretch>
            <a:fillRect/>
          </a:stretch>
        </p:blipFill>
        <p:spPr>
          <a:xfrm>
            <a:off x="0" y="774513"/>
            <a:ext cx="9144000" cy="3594473"/>
          </a:xfrm>
          <a:prstGeom prst="rect">
            <a:avLst/>
          </a:prstGeom>
        </p:spPr>
      </p:pic>
    </p:spTree>
    <p:extLst>
      <p:ext uri="{BB962C8B-B14F-4D97-AF65-F5344CB8AC3E}">
        <p14:creationId xmlns:p14="http://schemas.microsoft.com/office/powerpoint/2010/main" val="1735361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2023944"/>
            <a:ext cx="8658970" cy="900740"/>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5400" b="1" dirty="0" smtClean="0"/>
              <a:t>Claim Spotter</a:t>
            </a:r>
            <a:endParaRPr lang="en-US" sz="5400" b="1"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18</a:t>
            </a:fld>
            <a:endParaRPr lang="en-US"/>
          </a:p>
        </p:txBody>
      </p:sp>
    </p:spTree>
    <p:extLst>
      <p:ext uri="{BB962C8B-B14F-4D97-AF65-F5344CB8AC3E}">
        <p14:creationId xmlns:p14="http://schemas.microsoft.com/office/powerpoint/2010/main" val="1024214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19</a:t>
            </a:fld>
            <a:endParaRPr lang="en-US"/>
          </a:p>
        </p:txBody>
      </p:sp>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671402"/>
          </a:xfrm>
        </p:spPr>
        <p:txBody>
          <a:bodyPr/>
          <a:lstStyle/>
          <a:p>
            <a:r>
              <a:rPr lang="en-US" dirty="0" smtClean="0">
                <a:solidFill>
                  <a:srgbClr val="0064B1"/>
                </a:solidFill>
                <a:latin typeface="Garamond" panose="02020404030301010803" pitchFamily="18" charset="0"/>
              </a:rPr>
              <a:t>The First-ever End-to-end System</a:t>
            </a:r>
            <a:endParaRPr lang="en-US" dirty="0">
              <a:solidFill>
                <a:srgbClr val="0064B1"/>
              </a:solidFill>
              <a:latin typeface="Garamond" panose="02020404030301010803" pitchFamily="18" charset="0"/>
            </a:endParaRPr>
          </a:p>
        </p:txBody>
      </p:sp>
    </p:spTree>
    <p:extLst>
      <p:ext uri="{BB962C8B-B14F-4D97-AF65-F5344CB8AC3E}">
        <p14:creationId xmlns:p14="http://schemas.microsoft.com/office/powerpoint/2010/main" val="161855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08535"/>
            <a:ext cx="8363938" cy="387798"/>
          </a:xfrm>
        </p:spPr>
        <p:txBody>
          <a:bodyPr/>
          <a:lstStyle/>
          <a:p>
            <a:r>
              <a:rPr lang="en-US" sz="2800" dirty="0" smtClean="0"/>
              <a:t>Politicians make false and misleading claims all the time. </a:t>
            </a:r>
          </a:p>
        </p:txBody>
      </p:sp>
      <p:sp>
        <p:nvSpPr>
          <p:cNvPr id="3" name="Title 2"/>
          <p:cNvSpPr>
            <a:spLocks noGrp="1"/>
          </p:cNvSpPr>
          <p:nvPr>
            <p:ph type="title"/>
          </p:nvPr>
        </p:nvSpPr>
        <p:spPr>
          <a:xfrm>
            <a:off x="389436" y="171450"/>
            <a:ext cx="8363938" cy="553998"/>
          </a:xfrm>
        </p:spPr>
        <p:txBody>
          <a:bodyPr/>
          <a:lstStyle/>
          <a:p>
            <a:r>
              <a:rPr lang="en-US" sz="4000" dirty="0" smtClean="0"/>
              <a:t>Our Society’s Struggle with Falsehoods</a:t>
            </a:r>
            <a:endParaRPr lang="en-US" sz="40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2</a:t>
            </a:fld>
            <a:endParaRPr lang="en-US"/>
          </a:p>
        </p:txBody>
      </p:sp>
      <p:pic>
        <p:nvPicPr>
          <p:cNvPr id="5" name="Picture 4"/>
          <p:cNvPicPr>
            <a:picLocks noChangeAspect="1"/>
          </p:cNvPicPr>
          <p:nvPr/>
        </p:nvPicPr>
        <p:blipFill>
          <a:blip r:embed="rId2"/>
          <a:stretch>
            <a:fillRect/>
          </a:stretch>
        </p:blipFill>
        <p:spPr>
          <a:xfrm>
            <a:off x="1378500" y="1607491"/>
            <a:ext cx="6385810" cy="2262953"/>
          </a:xfrm>
          <a:prstGeom prst="rect">
            <a:avLst/>
          </a:prstGeom>
        </p:spPr>
      </p:pic>
      <p:sp>
        <p:nvSpPr>
          <p:cNvPr id="6" name="Content Placeholder 1"/>
          <p:cNvSpPr txBox="1">
            <a:spLocks/>
          </p:cNvSpPr>
          <p:nvPr/>
        </p:nvSpPr>
        <p:spPr>
          <a:xfrm>
            <a:off x="1378500" y="3837394"/>
            <a:ext cx="6098499" cy="615553"/>
          </a:xfrm>
          <a:prstGeom prst="rect">
            <a:avLst/>
          </a:prstGeom>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Fact-checks on major party presidential nominees. </a:t>
            </a:r>
          </a:p>
          <a:p>
            <a:pPr marL="0" marR="0" lvl="0" indent="0" defTabSz="91440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Source: </a:t>
            </a:r>
            <a:r>
              <a:rPr lang="en-US" sz="2000" b="1" dirty="0" err="1">
                <a:solidFill>
                  <a:schemeClr val="tx1"/>
                </a:solidFill>
              </a:rPr>
              <a:t>P</a:t>
            </a:r>
            <a:r>
              <a:rPr lang="en-US" sz="2000" b="1" dirty="0" err="1" smtClean="0">
                <a:solidFill>
                  <a:schemeClr val="tx1"/>
                </a:solidFill>
              </a:rPr>
              <a:t>olitiFact.com</a:t>
            </a:r>
            <a:r>
              <a:rPr lang="en-US" sz="2000" b="1" dirty="0" smtClean="0">
                <a:solidFill>
                  <a:schemeClr val="tx1"/>
                </a:solidFill>
              </a:rPr>
              <a:t> </a:t>
            </a:r>
          </a:p>
        </p:txBody>
      </p:sp>
    </p:spTree>
    <p:extLst>
      <p:ext uri="{BB962C8B-B14F-4D97-AF65-F5344CB8AC3E}">
        <p14:creationId xmlns:p14="http://schemas.microsoft.com/office/powerpoint/2010/main" val="1206737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15425"/>
          </a:xfrm>
        </p:spPr>
        <p:txBody>
          <a:bodyPr/>
          <a:lstStyle/>
          <a:p>
            <a:r>
              <a:rPr lang="en-US" sz="4400" dirty="0" err="1"/>
              <a:t>PolitiFact</a:t>
            </a:r>
            <a:r>
              <a:rPr lang="en-US" sz="4400" dirty="0"/>
              <a:t> </a:t>
            </a:r>
            <a:r>
              <a:rPr lang="en-US" sz="4400" dirty="0" smtClean="0"/>
              <a:t>“Buffet</a:t>
            </a:r>
            <a:r>
              <a:rPr lang="en-US" sz="4400" dirty="0"/>
              <a:t>” of </a:t>
            </a:r>
            <a:r>
              <a:rPr lang="en-US" sz="4400" dirty="0" smtClean="0"/>
              <a:t>Factual Claims</a:t>
            </a:r>
            <a:endParaRPr lang="en-US" sz="44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20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14674" y="3290431"/>
            <a:ext cx="4972050" cy="523220"/>
          </a:xfrm>
          <a:prstGeom prst="rect">
            <a:avLst/>
          </a:prstGeom>
        </p:spPr>
        <p:txBody>
          <a:bodyPr wrap="square">
            <a:spAutoFit/>
          </a:bodyPr>
          <a:lstStyle/>
          <a:p>
            <a:r>
              <a:rPr lang="en-US" sz="2800" dirty="0" smtClean="0">
                <a:solidFill>
                  <a:srgbClr val="F58026"/>
                </a:solidFill>
                <a:latin typeface="Garamond" panose="02020404030301010803" pitchFamily="18" charset="0"/>
              </a:rPr>
              <a:t>This is what they eat at </a:t>
            </a:r>
            <a:r>
              <a:rPr lang="en-US" sz="2800" dirty="0" err="1" smtClean="0">
                <a:solidFill>
                  <a:srgbClr val="F58026"/>
                </a:solidFill>
                <a:latin typeface="Garamond" panose="02020404030301010803" pitchFamily="18" charset="0"/>
              </a:rPr>
              <a:t>PolitiFact</a:t>
            </a:r>
            <a:r>
              <a:rPr lang="en-US" sz="2800" dirty="0" smtClean="0">
                <a:solidFill>
                  <a:srgbClr val="F58026"/>
                </a:solidFill>
                <a:latin typeface="Garamond" panose="02020404030301010803" pitchFamily="18" charset="0"/>
              </a:rPr>
              <a:t>.</a:t>
            </a:r>
            <a:endParaRPr lang="en-US" sz="2800" dirty="0">
              <a:solidFill>
                <a:srgbClr val="F58026"/>
              </a:solidFill>
              <a:latin typeface="Garamond" panose="02020404030301010803" pitchFamily="18" charset="0"/>
            </a:endParaRPr>
          </a:p>
        </p:txBody>
      </p:sp>
      <p:sp>
        <p:nvSpPr>
          <p:cNvPr id="8" name="Rectangle 7"/>
          <p:cNvSpPr/>
          <p:nvPr/>
        </p:nvSpPr>
        <p:spPr>
          <a:xfrm>
            <a:off x="162929" y="3259703"/>
            <a:ext cx="1251745" cy="584775"/>
          </a:xfrm>
          <a:prstGeom prst="rect">
            <a:avLst/>
          </a:prstGeom>
        </p:spPr>
        <p:txBody>
          <a:bodyPr wrap="square">
            <a:spAutoFit/>
          </a:bodyPr>
          <a:lstStyle/>
          <a:p>
            <a:r>
              <a:rPr lang="en-US" sz="3200" b="1" dirty="0" smtClean="0">
                <a:solidFill>
                  <a:srgbClr val="F58026"/>
                </a:solidFill>
                <a:latin typeface="Garamond" panose="02020404030301010803" pitchFamily="18" charset="0"/>
              </a:rPr>
              <a:t>2014</a:t>
            </a:r>
            <a:endParaRPr lang="en-US" sz="3200" b="1" dirty="0">
              <a:solidFill>
                <a:srgbClr val="F58026"/>
              </a:solidFill>
              <a:latin typeface="Garamond" panose="02020404030301010803" pitchFamily="18" charset="0"/>
            </a:endParaRPr>
          </a:p>
        </p:txBody>
      </p:sp>
      <p:sp>
        <p:nvSpPr>
          <p:cNvPr id="10" name="Rectangle 9"/>
          <p:cNvSpPr/>
          <p:nvPr/>
        </p:nvSpPr>
        <p:spPr>
          <a:xfrm>
            <a:off x="2876550" y="4210398"/>
            <a:ext cx="4619625" cy="523220"/>
          </a:xfrm>
          <a:prstGeom prst="rect">
            <a:avLst/>
          </a:prstGeom>
        </p:spPr>
        <p:txBody>
          <a:bodyPr wrap="square">
            <a:spAutoFit/>
          </a:bodyPr>
          <a:lstStyle/>
          <a:p>
            <a:r>
              <a:rPr lang="en-US" sz="2800" dirty="0" smtClean="0">
                <a:solidFill>
                  <a:srgbClr val="F58026"/>
                </a:solidFill>
                <a:latin typeface="Garamond" panose="02020404030301010803" pitchFamily="18" charset="0"/>
              </a:rPr>
              <a:t>Let me work on its automation.</a:t>
            </a:r>
            <a:endParaRPr lang="en-US" sz="2800" dirty="0">
              <a:solidFill>
                <a:srgbClr val="F58026"/>
              </a:solidFill>
              <a:latin typeface="Garamond" panose="02020404030301010803" pitchFamily="18" charset="0"/>
            </a:endParaRPr>
          </a:p>
        </p:txBody>
      </p:sp>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86724" y="3108000"/>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ofile_pictur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66875" y="3879724"/>
            <a:ext cx="895350" cy="104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59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Ground Truth</a:t>
            </a:r>
            <a:endParaRPr lang="en-US" sz="1800" spc="-50" dirty="0">
              <a:solidFill>
                <a:srgbClr val="000000"/>
              </a:solidFill>
              <a:latin typeface="Garamond" panose="02020404030301010803" pitchFamily="18" charset="0"/>
              <a:ea typeface="Segoe UI" pitchFamily="34" charset="0"/>
              <a:cs typeface="Segoe UI" pitchFamily="34" charset="0"/>
            </a:endParaRPr>
          </a:p>
        </p:txBody>
      </p:sp>
      <p:sp>
        <p:nvSpPr>
          <p:cNvPr id="14" name="Text Placeholder 1"/>
          <p:cNvSpPr>
            <a:spLocks noGrp="1"/>
          </p:cNvSpPr>
          <p:nvPr>
            <p:ph type="body" sz="quarter" idx="10"/>
          </p:nvPr>
        </p:nvSpPr>
        <p:spPr>
          <a:xfrm>
            <a:off x="384673" y="342900"/>
            <a:ext cx="8423524" cy="1231106"/>
          </a:xfrm>
        </p:spPr>
        <p:txBody>
          <a:bodyPr/>
          <a:lstStyle/>
          <a:p>
            <a:r>
              <a:rPr lang="en-US" sz="4000" dirty="0" smtClean="0">
                <a:solidFill>
                  <a:srgbClr val="0064B1"/>
                </a:solidFill>
                <a:latin typeface="Garamond" panose="02020404030301010803" pitchFamily="18" charset="0"/>
              </a:rPr>
              <a:t>Finding Important Factual Claims: </a:t>
            </a:r>
          </a:p>
          <a:p>
            <a:r>
              <a:rPr lang="en-US" sz="4000" dirty="0" smtClean="0">
                <a:solidFill>
                  <a:srgbClr val="0064B1"/>
                </a:solidFill>
                <a:latin typeface="Garamond" panose="02020404030301010803" pitchFamily="18" charset="0"/>
              </a:rPr>
              <a:t>A Supervised Learning Task</a:t>
            </a:r>
            <a:endParaRPr lang="en-US" sz="4000" dirty="0">
              <a:solidFill>
                <a:srgbClr val="0064B1"/>
              </a:solidFill>
              <a:latin typeface="Garamond" panose="02020404030301010803" pitchFamily="18" charset="0"/>
            </a:endParaRP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Feature Vectors</a:t>
            </a:r>
            <a:endParaRPr lang="en-US" sz="1800" spc="-50" dirty="0">
              <a:solidFill>
                <a:srgbClr val="000000"/>
              </a:solidFill>
              <a:latin typeface="Garamond" panose="02020404030301010803" pitchFamily="18" charset="0"/>
              <a:ea typeface="Segoe UI" pitchFamily="34" charset="0"/>
              <a:cs typeface="Segoe UI" pitchFamily="34" charset="0"/>
            </a:endParaRP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Learning Algorithm</a:t>
            </a:r>
          </a:p>
        </p:txBody>
      </p:sp>
      <p:pic>
        <p:nvPicPr>
          <p:cNvPr id="20" name="Picture 2" descr="http://usdailyreview.com/wp-content/uploads/2015/04/Campaign-2016.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2016 </a:t>
            </a:r>
          </a:p>
          <a:p>
            <a:pPr>
              <a:lnSpc>
                <a:spcPts val="2200"/>
              </a:lnSpc>
            </a:pPr>
            <a:r>
              <a:rPr lang="en-US" sz="1800" dirty="0" smtClean="0">
                <a:latin typeface="Garamond" panose="02020404030301010803" pitchFamily="18" charset="0"/>
              </a:rPr>
              <a:t>Presidential </a:t>
            </a:r>
          </a:p>
          <a:p>
            <a:pPr>
              <a:lnSpc>
                <a:spcPts val="2200"/>
              </a:lnSpc>
            </a:pPr>
            <a:r>
              <a:rPr lang="en-US" sz="1800" dirty="0" smtClean="0">
                <a:latin typeface="Garamond" panose="02020404030301010803" pitchFamily="18" charset="0"/>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30DB7900-D72E-4025-AF90-97BD6DF59E7D}" type="slidenum">
              <a:rPr lang="en-US" smtClean="0"/>
              <a:pPr/>
              <a:t>21</a:t>
            </a:fld>
            <a:endParaRPr lang="en-US"/>
          </a:p>
        </p:txBody>
      </p:sp>
    </p:spTree>
    <p:extLst>
      <p:ext uri="{BB962C8B-B14F-4D97-AF65-F5344CB8AC3E}">
        <p14:creationId xmlns:p14="http://schemas.microsoft.com/office/powerpoint/2010/main" val="551956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Dataset: Presidential Debate Transcripts</a:t>
            </a:r>
            <a:endParaRPr lang="en-US" sz="4400" dirty="0">
              <a:solidFill>
                <a:srgbClr val="0064B1"/>
              </a:solidFill>
            </a:endParaRPr>
          </a:p>
        </p:txBody>
      </p:sp>
      <p:sp>
        <p:nvSpPr>
          <p:cNvPr id="3" name="Text Placeholder 2"/>
          <p:cNvSpPr>
            <a:spLocks noGrp="1"/>
          </p:cNvSpPr>
          <p:nvPr>
            <p:ph type="body" sz="quarter" idx="10"/>
          </p:nvPr>
        </p:nvSpPr>
        <p:spPr>
          <a:xfrm>
            <a:off x="389435" y="1059490"/>
            <a:ext cx="8573589" cy="2403735"/>
          </a:xfrm>
        </p:spPr>
        <p:txBody>
          <a:bodyPr/>
          <a:lstStyle/>
          <a:p>
            <a:pPr marL="342900" lvl="1" indent="-342900">
              <a:buFont typeface="Courier New" panose="02070309020205020404" pitchFamily="49" charset="0"/>
              <a:buChar char="o"/>
            </a:pPr>
            <a:r>
              <a:rPr lang="en-US" sz="2800" dirty="0" smtClean="0"/>
              <a:t>Source</a:t>
            </a:r>
            <a:r>
              <a:rPr lang="en-US" sz="2800" dirty="0"/>
              <a:t>: </a:t>
            </a:r>
            <a:r>
              <a:rPr lang="en-US" sz="2800" dirty="0">
                <a:hlinkClick r:id="rId3"/>
              </a:rPr>
              <a:t>http://www.debates.org/index.php?page=debate-transcripts</a:t>
            </a:r>
            <a:r>
              <a:rPr lang="en-US" sz="2800" dirty="0"/>
              <a:t> </a:t>
            </a:r>
          </a:p>
          <a:p>
            <a:pPr marL="342900" lvl="1" indent="-342900">
              <a:buFont typeface="Courier New" panose="02070309020205020404" pitchFamily="49" charset="0"/>
              <a:buChar char="o"/>
            </a:pPr>
            <a:r>
              <a:rPr lang="en-US" sz="2800" dirty="0"/>
              <a:t>All 30 debates (11 </a:t>
            </a:r>
            <a:r>
              <a:rPr lang="en-US" sz="2800" dirty="0" smtClean="0"/>
              <a:t>general elections</a:t>
            </a:r>
            <a:r>
              <a:rPr lang="en-US" sz="2800" dirty="0"/>
              <a:t>) in history: 1960, 1976—2012</a:t>
            </a:r>
          </a:p>
          <a:p>
            <a:pPr marL="342900" lvl="1" indent="-342900">
              <a:buFont typeface="Courier New" panose="02070309020205020404" pitchFamily="49" charset="0"/>
              <a:buChar char="o"/>
            </a:pPr>
            <a:r>
              <a:rPr lang="en-US" sz="2800" dirty="0"/>
              <a:t>20k sentences by presidential candidates: removed very short (&lt; 5 words) </a:t>
            </a:r>
            <a:r>
              <a:rPr lang="en-US" sz="2800" dirty="0" smtClean="0"/>
              <a:t>sentences</a:t>
            </a:r>
          </a:p>
        </p:txBody>
      </p:sp>
      <p:sp>
        <p:nvSpPr>
          <p:cNvPr id="4" name="Slide Number Placeholder 3"/>
          <p:cNvSpPr>
            <a:spLocks noGrp="1"/>
          </p:cNvSpPr>
          <p:nvPr>
            <p:ph type="sldNum" sz="quarter" idx="11"/>
          </p:nvPr>
        </p:nvSpPr>
        <p:spPr/>
        <p:txBody>
          <a:bodyPr/>
          <a:lstStyle/>
          <a:p>
            <a:fld id="{30DB7900-D72E-4025-AF90-97BD6DF59E7D}" type="slidenum">
              <a:rPr lang="en-US" smtClean="0"/>
              <a:pPr/>
              <a:t>22</a:t>
            </a:fld>
            <a:endParaRPr lang="en-US"/>
          </a:p>
        </p:txBody>
      </p:sp>
    </p:spTree>
    <p:extLst>
      <p:ext uri="{BB962C8B-B14F-4D97-AF65-F5344CB8AC3E}">
        <p14:creationId xmlns:p14="http://schemas.microsoft.com/office/powerpoint/2010/main" val="231640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3 </a:t>
            </a:r>
            <a:r>
              <a:rPr lang="en-US" dirty="0"/>
              <a:t>C</a:t>
            </a:r>
            <a:r>
              <a:rPr lang="en-US" dirty="0" smtClean="0"/>
              <a:t>lasses of Sentences</a:t>
            </a:r>
            <a:endParaRPr lang="en-US" dirty="0"/>
          </a:p>
        </p:txBody>
      </p:sp>
      <p:sp>
        <p:nvSpPr>
          <p:cNvPr id="6" name="Text Placeholder 2"/>
          <p:cNvSpPr>
            <a:spLocks noGrp="1"/>
          </p:cNvSpPr>
          <p:nvPr>
            <p:ph type="body" sz="quarter" idx="10"/>
          </p:nvPr>
        </p:nvSpPr>
        <p:spPr>
          <a:xfrm>
            <a:off x="389436" y="923925"/>
            <a:ext cx="8363938" cy="3274230"/>
          </a:xfrm>
        </p:spPr>
        <p:txBody>
          <a:bodyPr/>
          <a:lstStyle/>
          <a:p>
            <a:r>
              <a:rPr lang="en-US" sz="2800" dirty="0" smtClean="0">
                <a:solidFill>
                  <a:schemeClr val="accent5">
                    <a:lumMod val="75000"/>
                  </a:schemeClr>
                </a:solidFill>
              </a:rPr>
              <a:t>CFS: </a:t>
            </a:r>
            <a:r>
              <a:rPr lang="en-US" sz="2800" dirty="0" smtClean="0"/>
              <a:t>Important </a:t>
            </a:r>
            <a:r>
              <a:rPr lang="en-US" sz="2800" dirty="0"/>
              <a:t>factual </a:t>
            </a:r>
            <a:r>
              <a:rPr lang="en-US" sz="2800" dirty="0" smtClean="0"/>
              <a:t>claims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We spend less on the military today than at any time in our history</a:t>
            </a:r>
            <a:r>
              <a:rPr lang="en-US" sz="2000" dirty="0" smtClean="0">
                <a:solidFill>
                  <a:schemeClr val="tx1"/>
                </a:solidFill>
              </a:rPr>
              <a:t>.”     “</a:t>
            </a:r>
            <a:r>
              <a:rPr lang="en-US" sz="2000" dirty="0">
                <a:solidFill>
                  <a:schemeClr val="tx1"/>
                </a:solidFill>
              </a:rPr>
              <a:t>The President’s position on gay marriage has changed</a:t>
            </a:r>
            <a:r>
              <a:rPr lang="en-US" sz="2000" dirty="0" smtClean="0">
                <a:solidFill>
                  <a:schemeClr val="tx1"/>
                </a:solidFill>
              </a:rPr>
              <a:t>.”     “</a:t>
            </a:r>
            <a:r>
              <a:rPr lang="en-US" sz="2000" dirty="0">
                <a:solidFill>
                  <a:schemeClr val="tx1"/>
                </a:solidFill>
              </a:rPr>
              <a:t>More people are unemployed today than four years ago</a:t>
            </a:r>
            <a:r>
              <a:rPr lang="en-US" sz="2000" dirty="0" smtClean="0">
                <a:solidFill>
                  <a:schemeClr val="tx1"/>
                </a:solidFill>
              </a:rPr>
              <a:t>.”</a:t>
            </a:r>
          </a:p>
          <a:p>
            <a:r>
              <a:rPr lang="en-US" sz="2800" dirty="0" smtClean="0">
                <a:solidFill>
                  <a:schemeClr val="accent5">
                    <a:lumMod val="75000"/>
                  </a:schemeClr>
                </a:solidFill>
              </a:rPr>
              <a:t>UFS: </a:t>
            </a:r>
            <a:r>
              <a:rPr lang="en-US" sz="2800" dirty="0" smtClean="0"/>
              <a:t>Unimportant </a:t>
            </a:r>
            <a:r>
              <a:rPr lang="en-US" sz="2800" dirty="0"/>
              <a:t>factual </a:t>
            </a:r>
            <a:r>
              <a:rPr lang="en-US" sz="2800" dirty="0" smtClean="0"/>
              <a:t>claims</a:t>
            </a:r>
            <a:endParaRPr lang="en-US" sz="2800" dirty="0">
              <a:solidFill>
                <a:schemeClr val="tx1"/>
              </a:solidFill>
            </a:endParaRPr>
          </a:p>
          <a:p>
            <a:r>
              <a:rPr lang="en-US" sz="2000" dirty="0" smtClean="0">
                <a:solidFill>
                  <a:schemeClr val="tx1"/>
                </a:solidFill>
              </a:rPr>
              <a:t>“</a:t>
            </a:r>
            <a:r>
              <a:rPr lang="en-US" sz="2000" dirty="0">
                <a:solidFill>
                  <a:schemeClr val="tx1"/>
                </a:solidFill>
              </a:rPr>
              <a:t>I was in Iowa yesterday</a:t>
            </a:r>
            <a:r>
              <a:rPr lang="en-US" sz="2000" dirty="0" smtClean="0">
                <a:solidFill>
                  <a:schemeClr val="tx1"/>
                </a:solidFill>
              </a:rPr>
              <a:t>.”    “</a:t>
            </a:r>
            <a:r>
              <a:rPr lang="en-US" sz="2000" dirty="0">
                <a:solidFill>
                  <a:schemeClr val="tx1"/>
                </a:solidFill>
              </a:rPr>
              <a:t>My mother enjoys cooking</a:t>
            </a:r>
            <a:r>
              <a:rPr lang="en-US" sz="2000" dirty="0" smtClean="0">
                <a:solidFill>
                  <a:schemeClr val="tx1"/>
                </a:solidFill>
              </a:rPr>
              <a:t>.”    “</a:t>
            </a:r>
            <a:r>
              <a:rPr lang="en-US" sz="2000" dirty="0">
                <a:solidFill>
                  <a:schemeClr val="tx1"/>
                </a:solidFill>
              </a:rPr>
              <a:t>I ran for President once before.”</a:t>
            </a:r>
          </a:p>
          <a:p>
            <a:r>
              <a:rPr lang="en-US" sz="2800" dirty="0" smtClean="0">
                <a:solidFill>
                  <a:schemeClr val="accent5">
                    <a:lumMod val="75000"/>
                  </a:schemeClr>
                </a:solidFill>
              </a:rPr>
              <a:t>NFS: </a:t>
            </a:r>
            <a:r>
              <a:rPr lang="en-US" sz="2800" dirty="0" smtClean="0"/>
              <a:t>No </a:t>
            </a:r>
            <a:r>
              <a:rPr lang="en-US" sz="2800" dirty="0"/>
              <a:t>factual claims (just opinions, </a:t>
            </a:r>
            <a:r>
              <a:rPr lang="en-US" sz="2800" dirty="0" smtClean="0"/>
              <a:t>questions </a:t>
            </a:r>
            <a:r>
              <a:rPr lang="en-US" sz="2800" dirty="0"/>
              <a:t>&amp; declarations)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Iran must not get nuclear weapons</a:t>
            </a:r>
            <a:r>
              <a:rPr lang="en-US" sz="2000" dirty="0" smtClean="0">
                <a:solidFill>
                  <a:schemeClr val="tx1"/>
                </a:solidFill>
              </a:rPr>
              <a:t>.”    “</a:t>
            </a:r>
            <a:r>
              <a:rPr lang="en-US" sz="2000" dirty="0">
                <a:solidFill>
                  <a:schemeClr val="tx1"/>
                </a:solidFill>
              </a:rPr>
              <a:t>7% unemployment is too high</a:t>
            </a:r>
            <a:r>
              <a:rPr lang="en-US" sz="2000" dirty="0" smtClean="0">
                <a:solidFill>
                  <a:schemeClr val="tx1"/>
                </a:solidFill>
              </a:rPr>
              <a:t>.”    “</a:t>
            </a:r>
            <a:r>
              <a:rPr lang="en-US" sz="2000" dirty="0">
                <a:solidFill>
                  <a:schemeClr val="tx1"/>
                </a:solidFill>
              </a:rPr>
              <a:t>My opponent is wishy-washy</a:t>
            </a:r>
            <a:r>
              <a:rPr lang="en-US" sz="2000" dirty="0" smtClean="0">
                <a:solidFill>
                  <a:schemeClr val="tx1"/>
                </a:solidFill>
              </a:rPr>
              <a:t>.”    “</a:t>
            </a:r>
            <a:r>
              <a:rPr lang="en-US" sz="2000" dirty="0">
                <a:solidFill>
                  <a:schemeClr val="tx1"/>
                </a:solidFill>
              </a:rPr>
              <a:t>I will be tough on crime</a:t>
            </a:r>
            <a:r>
              <a:rPr lang="en-US" sz="2000" dirty="0" smtClean="0">
                <a:solidFill>
                  <a:schemeClr val="tx1"/>
                </a:solidFill>
              </a:rPr>
              <a:t>.”    "</a:t>
            </a:r>
            <a:r>
              <a:rPr lang="en-US" sz="2000" dirty="0">
                <a:solidFill>
                  <a:schemeClr val="tx1"/>
                </a:solidFill>
              </a:rPr>
              <a:t>Why should we do that</a:t>
            </a:r>
            <a:r>
              <a:rPr lang="en-US" sz="2000" dirty="0" smtClean="0">
                <a:solidFill>
                  <a:schemeClr val="tx1"/>
                </a:solidFill>
              </a:rPr>
              <a:t>?“    “</a:t>
            </a:r>
            <a:r>
              <a:rPr lang="en-US" sz="2000" dirty="0">
                <a:solidFill>
                  <a:schemeClr val="tx1"/>
                </a:solidFill>
              </a:rPr>
              <a:t>Hello, New Hampshire</a:t>
            </a:r>
            <a:r>
              <a:rPr lang="en-US" sz="2000" dirty="0" smtClean="0">
                <a:solidFill>
                  <a:schemeClr val="tx1"/>
                </a:solidFill>
              </a:rPr>
              <a:t>!”    “</a:t>
            </a:r>
            <a:r>
              <a:rPr lang="en-US" sz="2000" dirty="0">
                <a:solidFill>
                  <a:schemeClr val="tx1"/>
                </a:solidFill>
              </a:rPr>
              <a:t>Our plan is to reduce tax rate by 10</a:t>
            </a:r>
            <a:r>
              <a:rPr lang="en-US" sz="2000" dirty="0" smtClean="0">
                <a:solidFill>
                  <a:schemeClr val="tx1"/>
                </a:solidFill>
              </a:rPr>
              <a:t>%.”</a:t>
            </a:r>
            <a:endParaRPr lang="en-US" sz="2000" dirty="0">
              <a:solidFill>
                <a:schemeClr val="tx1"/>
              </a:solidFill>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23</a:t>
            </a:fld>
            <a:endParaRPr lang="en-US" dirty="0"/>
          </a:p>
        </p:txBody>
      </p:sp>
    </p:spTree>
    <p:extLst>
      <p:ext uri="{BB962C8B-B14F-4D97-AF65-F5344CB8AC3E}">
        <p14:creationId xmlns:p14="http://schemas.microsoft.com/office/powerpoint/2010/main" val="3775050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3 </a:t>
            </a:r>
            <a:r>
              <a:rPr lang="en-US" dirty="0"/>
              <a:t>C</a:t>
            </a:r>
            <a:r>
              <a:rPr lang="en-US" dirty="0" smtClean="0"/>
              <a:t>lasses of Sentences</a:t>
            </a:r>
            <a:endParaRPr lang="en-US" dirty="0"/>
          </a:p>
        </p:txBody>
      </p:sp>
      <p:sp>
        <p:nvSpPr>
          <p:cNvPr id="6" name="Text Placeholder 2"/>
          <p:cNvSpPr>
            <a:spLocks noGrp="1"/>
          </p:cNvSpPr>
          <p:nvPr>
            <p:ph type="body" sz="quarter" idx="10"/>
          </p:nvPr>
        </p:nvSpPr>
        <p:spPr>
          <a:xfrm>
            <a:off x="389436" y="923925"/>
            <a:ext cx="8363938" cy="1142364"/>
          </a:xfrm>
        </p:spPr>
        <p:txBody>
          <a:bodyPr/>
          <a:lstStyle/>
          <a:p>
            <a:r>
              <a:rPr lang="en-US" sz="2800" dirty="0" smtClean="0"/>
              <a:t>If </a:t>
            </a:r>
            <a:r>
              <a:rPr lang="en-US" sz="2800" dirty="0"/>
              <a:t>a sentence contains an opinion and </a:t>
            </a:r>
            <a:r>
              <a:rPr lang="en-US" sz="2800" dirty="0" smtClean="0"/>
              <a:t>an important </a:t>
            </a:r>
            <a:r>
              <a:rPr lang="en-US" sz="2800" dirty="0"/>
              <a:t>factual claim, </a:t>
            </a:r>
            <a:r>
              <a:rPr lang="en-US" sz="2800" dirty="0" smtClean="0"/>
              <a:t>it shouldn’t be labelled “No factual claims”.</a:t>
            </a:r>
            <a:endParaRPr lang="en-US" sz="2800" dirty="0"/>
          </a:p>
          <a:p>
            <a:r>
              <a:rPr lang="en-US" sz="2000" dirty="0" smtClean="0">
                <a:solidFill>
                  <a:schemeClr val="tx1"/>
                </a:solidFill>
              </a:rPr>
              <a:t>“</a:t>
            </a:r>
            <a:r>
              <a:rPr lang="en-US" sz="2000" dirty="0">
                <a:solidFill>
                  <a:schemeClr val="tx1"/>
                </a:solidFill>
              </a:rPr>
              <a:t>Unemployment rate is too high and in last four years it increased from 8% to 10%.”</a:t>
            </a:r>
          </a:p>
        </p:txBody>
      </p:sp>
      <p:sp>
        <p:nvSpPr>
          <p:cNvPr id="3" name="Slide Number Placeholder 2"/>
          <p:cNvSpPr>
            <a:spLocks noGrp="1"/>
          </p:cNvSpPr>
          <p:nvPr>
            <p:ph type="sldNum" sz="quarter" idx="11"/>
          </p:nvPr>
        </p:nvSpPr>
        <p:spPr/>
        <p:txBody>
          <a:bodyPr/>
          <a:lstStyle/>
          <a:p>
            <a:fld id="{30DB7900-D72E-4025-AF90-97BD6DF59E7D}" type="slidenum">
              <a:rPr lang="en-US" smtClean="0"/>
              <a:pPr/>
              <a:t>24</a:t>
            </a:fld>
            <a:endParaRPr lang="en-US"/>
          </a:p>
        </p:txBody>
      </p:sp>
    </p:spTree>
    <p:extLst>
      <p:ext uri="{BB962C8B-B14F-4D97-AF65-F5344CB8AC3E}">
        <p14:creationId xmlns:p14="http://schemas.microsoft.com/office/powerpoint/2010/main" val="30347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Ranking and Classification Problems</a:t>
            </a:r>
            <a:endParaRPr lang="en-US" dirty="0"/>
          </a:p>
        </p:txBody>
      </p:sp>
      <p:sp>
        <p:nvSpPr>
          <p:cNvPr id="6" name="Text Placeholder 2"/>
          <p:cNvSpPr>
            <a:spLocks noGrp="1"/>
          </p:cNvSpPr>
          <p:nvPr>
            <p:ph type="body" sz="quarter" idx="10"/>
          </p:nvPr>
        </p:nvSpPr>
        <p:spPr>
          <a:xfrm>
            <a:off x="389436" y="923925"/>
            <a:ext cx="8363938" cy="2187265"/>
          </a:xfrm>
        </p:spPr>
        <p:txBody>
          <a:bodyPr/>
          <a:lstStyle/>
          <a:p>
            <a:r>
              <a:rPr lang="en-US" sz="2800" dirty="0" smtClean="0"/>
              <a:t>Classification</a:t>
            </a:r>
            <a:endParaRPr lang="en-US" sz="2800" dirty="0" smtClean="0">
              <a:solidFill>
                <a:schemeClr val="tx1"/>
              </a:solidFill>
            </a:endParaRPr>
          </a:p>
          <a:p>
            <a:r>
              <a:rPr lang="en-US" sz="2400" dirty="0" smtClean="0">
                <a:solidFill>
                  <a:schemeClr val="tx1"/>
                </a:solidFill>
              </a:rPr>
              <a:t>Given </a:t>
            </a:r>
            <a:r>
              <a:rPr lang="en-US" sz="2400" dirty="0">
                <a:solidFill>
                  <a:schemeClr val="tx1"/>
                </a:solidFill>
              </a:rPr>
              <a:t>a future sentence, find the class it belongs to.</a:t>
            </a:r>
          </a:p>
          <a:p>
            <a:endParaRPr lang="en-US" sz="2800" dirty="0" smtClean="0"/>
          </a:p>
          <a:p>
            <a:r>
              <a:rPr lang="en-US" sz="2800" dirty="0" smtClean="0"/>
              <a:t>Ranking</a:t>
            </a:r>
            <a:endParaRPr lang="en-US" sz="2800" dirty="0">
              <a:solidFill>
                <a:schemeClr val="tx1"/>
              </a:solidFill>
            </a:endParaRPr>
          </a:p>
          <a:p>
            <a:r>
              <a:rPr lang="en-US" sz="2400" dirty="0" smtClean="0">
                <a:solidFill>
                  <a:schemeClr val="tx1"/>
                </a:solidFill>
              </a:rPr>
              <a:t>Rank sentences based on how likely they contain important factual claims. </a:t>
            </a:r>
            <a:endParaRPr lang="en-US" sz="2400" dirty="0">
              <a:solidFill>
                <a:schemeClr val="tx1"/>
              </a:solidFill>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25</a:t>
            </a:fld>
            <a:endParaRPr lang="en-US"/>
          </a:p>
        </p:txBody>
      </p:sp>
    </p:spTree>
    <p:extLst>
      <p:ext uri="{BB962C8B-B14F-4D97-AF65-F5344CB8AC3E}">
        <p14:creationId xmlns:p14="http://schemas.microsoft.com/office/powerpoint/2010/main" val="620048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Feature Extraction</a:t>
            </a:r>
            <a:endParaRPr lang="en-US" dirty="0"/>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state</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Democrat.</a:t>
            </a:r>
            <a:endParaRPr kumimoji="0" lang="en-US" sz="2500" b="0" i="0" u="sng" strike="noStrike" kern="1200" cap="none" spc="0" normalizeH="0" baseline="0" noProof="0" dirty="0">
              <a:ln>
                <a:noFill/>
              </a:ln>
              <a:effectLst/>
              <a:uLnTx/>
              <a:uFillTx/>
              <a:latin typeface="Garamond" panose="02020404030301010803" pitchFamily="18" charset="0"/>
              <a:ea typeface="+mn-ea"/>
              <a:cs typeface="+mn-cs"/>
            </a:endParaRP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Entity Type: </a:t>
            </a:r>
          </a:p>
          <a:p>
            <a:r>
              <a:rPr lang="en-US" sz="1800" dirty="0" smtClean="0">
                <a:solidFill>
                  <a:schemeClr val="tx1"/>
                </a:solidFill>
                <a:latin typeface="Garamond" pitchFamily="18" charset="0"/>
              </a:rPr>
              <a:t>Quantity</a:t>
            </a:r>
            <a:endParaRPr lang="en-US" sz="1800" dirty="0">
              <a:solidFill>
                <a:schemeClr val="tx1"/>
              </a:solidFill>
              <a:latin typeface="Garamond" pitchFamily="18" charset="0"/>
            </a:endParaRP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Part-of-Speech: </a:t>
            </a:r>
          </a:p>
          <a:p>
            <a:r>
              <a:rPr lang="en-US" sz="1800" dirty="0" smtClean="0">
                <a:solidFill>
                  <a:schemeClr val="tx1"/>
                </a:solidFill>
                <a:latin typeface="Garamond" pitchFamily="18" charset="0"/>
              </a:rPr>
              <a:t>Noun</a:t>
            </a:r>
            <a:endParaRPr lang="en-US" sz="1800" dirty="0">
              <a:solidFill>
                <a:schemeClr val="tx1"/>
              </a:solidFill>
              <a:latin typeface="Garamond" pitchFamily="18" charset="0"/>
            </a:endParaRP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Concept: </a:t>
            </a:r>
          </a:p>
          <a:p>
            <a:r>
              <a:rPr lang="en-US" sz="1800" dirty="0" smtClean="0">
                <a:solidFill>
                  <a:schemeClr val="tx1"/>
                </a:solidFill>
                <a:latin typeface="Garamond" pitchFamily="18" charset="0"/>
              </a:rPr>
              <a:t>United States</a:t>
            </a:r>
            <a:endParaRPr lang="en-US" sz="1800" dirty="0">
              <a:solidFill>
                <a:schemeClr val="tx1"/>
              </a:solidFill>
              <a:latin typeface="Garamond" pitchFamily="18" charset="0"/>
            </a:endParaRP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Sentiment: </a:t>
            </a:r>
            <a:r>
              <a:rPr lang="en-US" sz="1800" dirty="0" smtClean="0">
                <a:solidFill>
                  <a:schemeClr val="tx1"/>
                </a:solidFill>
                <a:latin typeface="Garamond" pitchFamily="18" charset="0"/>
              </a:rPr>
              <a:t>0.032</a:t>
            </a:r>
            <a:endParaRPr lang="en-US" sz="1800" dirty="0">
              <a:solidFill>
                <a:schemeClr val="tx1"/>
              </a:solidFill>
              <a:latin typeface="Garamond" pitchFamily="18" charset="0"/>
            </a:endParaRP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Word: </a:t>
            </a:r>
          </a:p>
          <a:p>
            <a:pPr algn="l"/>
            <a:r>
              <a:rPr lang="en-US" sz="1800" dirty="0" smtClean="0">
                <a:solidFill>
                  <a:schemeClr val="tx1"/>
                </a:solidFill>
                <a:latin typeface="Garamond" pitchFamily="18" charset="0"/>
              </a:rPr>
              <a:t>state, legislature, 87, percent, democrat</a:t>
            </a:r>
            <a:endParaRPr lang="en-US" sz="1800" dirty="0">
              <a:solidFill>
                <a:schemeClr val="tx1"/>
              </a:solidFill>
              <a:latin typeface="Garamond" pitchFamily="18" charset="0"/>
            </a:endParaRP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2573" y="3757754"/>
            <a:ext cx="7317102" cy="1323439"/>
          </a:xfrm>
          <a:prstGeom prst="rect">
            <a:avLst/>
          </a:prstGeom>
        </p:spPr>
        <p:txBody>
          <a:bodyPr wrap="square">
            <a:spAutoFit/>
          </a:bodyPr>
          <a:lstStyle/>
          <a:p>
            <a:r>
              <a:rPr lang="en-US" sz="2000" dirty="0">
                <a:latin typeface="Garamond" panose="02020404030301010803" pitchFamily="18" charset="0"/>
              </a:rPr>
              <a:t>Sentiment: [-1.0 to 1.0]</a:t>
            </a:r>
          </a:p>
          <a:p>
            <a:r>
              <a:rPr lang="en-US" sz="2000" dirty="0" smtClean="0">
                <a:latin typeface="Garamond" panose="02020404030301010803" pitchFamily="18" charset="0"/>
              </a:rPr>
              <a:t>Word: </a:t>
            </a:r>
            <a:r>
              <a:rPr lang="en-US" sz="2000" dirty="0" err="1">
                <a:latin typeface="Garamond" panose="02020404030301010803" pitchFamily="18" charset="0"/>
              </a:rPr>
              <a:t>tf-idf</a:t>
            </a:r>
            <a:r>
              <a:rPr lang="en-US" sz="2000" dirty="0">
                <a:latin typeface="Garamond" panose="02020404030301010803" pitchFamily="18" charset="0"/>
              </a:rPr>
              <a:t> scores of 6130 words (excluding rare words)</a:t>
            </a:r>
          </a:p>
          <a:p>
            <a:r>
              <a:rPr lang="en-US" sz="2000" dirty="0">
                <a:latin typeface="Garamond" panose="02020404030301010803" pitchFamily="18" charset="0"/>
              </a:rPr>
              <a:t>POS Tag: 43 tags</a:t>
            </a:r>
          </a:p>
          <a:p>
            <a:r>
              <a:rPr lang="en-US" sz="2000" dirty="0">
                <a:latin typeface="Garamond" panose="02020404030301010803" pitchFamily="18" charset="0"/>
              </a:rPr>
              <a:t>Entity Type: 26 </a:t>
            </a:r>
            <a:r>
              <a:rPr lang="en-US" sz="2000" dirty="0" smtClean="0">
                <a:latin typeface="Garamond" panose="02020404030301010803" pitchFamily="18" charset="0"/>
              </a:rPr>
              <a:t>types</a:t>
            </a:r>
            <a:endParaRPr lang="en-US" sz="2000" dirty="0">
              <a:latin typeface="Garamond" panose="02020404030301010803" pitchFamily="18" charset="0"/>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26</a:t>
            </a:fld>
            <a:endParaRPr lang="en-US"/>
          </a:p>
        </p:txBody>
      </p:sp>
    </p:spTree>
    <p:extLst>
      <p:ext uri="{BB962C8B-B14F-4D97-AF65-F5344CB8AC3E}">
        <p14:creationId xmlns:p14="http://schemas.microsoft.com/office/powerpoint/2010/main" val="1180395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Feature Importance</a:t>
            </a:r>
            <a:endParaRPr lang="en-US" sz="4000" dirty="0"/>
          </a:p>
        </p:txBody>
      </p:sp>
      <p:sp>
        <p:nvSpPr>
          <p:cNvPr id="4" name="Rectangle 3"/>
          <p:cNvSpPr/>
          <p:nvPr/>
        </p:nvSpPr>
        <p:spPr>
          <a:xfrm>
            <a:off x="440573" y="805819"/>
            <a:ext cx="8084301" cy="1200329"/>
          </a:xfrm>
          <a:prstGeom prst="rect">
            <a:avLst/>
          </a:prstGeom>
        </p:spPr>
        <p:txBody>
          <a:bodyPr wrap="square">
            <a:spAutoFit/>
          </a:bodyPr>
          <a:lstStyle/>
          <a:p>
            <a:pPr marL="342900" indent="-342900" fontAlgn="base">
              <a:buFont typeface="Courier New" panose="02070309020205020404" pitchFamily="49" charset="0"/>
              <a:buChar char="o"/>
            </a:pPr>
            <a:r>
              <a:rPr lang="en-US" sz="2400" dirty="0" smtClean="0">
                <a:latin typeface="Garamond" panose="02020404030301010803" pitchFamily="18" charset="0"/>
              </a:rPr>
              <a:t>6615 features in total</a:t>
            </a:r>
            <a:endParaRPr lang="en-US" sz="2400" dirty="0">
              <a:latin typeface="Garamond" panose="02020404030301010803" pitchFamily="18" charset="0"/>
            </a:endParaRPr>
          </a:p>
          <a:p>
            <a:pPr marL="342900" indent="-342900" fontAlgn="base">
              <a:buFont typeface="Courier New" panose="02070309020205020404" pitchFamily="49" charset="0"/>
              <a:buChar char="o"/>
            </a:pPr>
            <a:r>
              <a:rPr lang="en-US" sz="2400" dirty="0">
                <a:latin typeface="Garamond" panose="02020404030301010803" pitchFamily="18" charset="0"/>
              </a:rPr>
              <a:t>Used a Random Forest Classifier to </a:t>
            </a:r>
            <a:r>
              <a:rPr lang="en-US" sz="2400" dirty="0" smtClean="0">
                <a:latin typeface="Garamond" panose="02020404030301010803" pitchFamily="18" charset="0"/>
              </a:rPr>
              <a:t>calculate the  </a:t>
            </a:r>
            <a:r>
              <a:rPr lang="en-US" sz="2400" dirty="0">
                <a:latin typeface="Garamond" panose="02020404030301010803" pitchFamily="18" charset="0"/>
              </a:rPr>
              <a:t>importance of each </a:t>
            </a:r>
            <a:r>
              <a:rPr lang="en-US" sz="2400" dirty="0" smtClean="0">
                <a:latin typeface="Garamond" panose="02020404030301010803" pitchFamily="18" charset="0"/>
              </a:rPr>
              <a:t>feature.</a:t>
            </a:r>
            <a:endParaRPr lang="en-US" sz="2400" dirty="0">
              <a:latin typeface="Garamond" panose="02020404030301010803" pitchFamily="18" charset="0"/>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78253138"/>
              </p:ext>
            </p:extLst>
          </p:nvPr>
        </p:nvGraphicFramePr>
        <p:xfrm>
          <a:off x="5120640" y="1753186"/>
          <a:ext cx="3937633" cy="3122350"/>
        </p:xfrm>
        <a:graphic>
          <a:graphicData uri="http://schemas.openxmlformats.org/drawingml/2006/table">
            <a:tbl>
              <a:tblPr/>
              <a:tblGrid>
                <a:gridCol w="1105231"/>
                <a:gridCol w="2832402"/>
              </a:tblGrid>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a:t>
                      </a:r>
                      <a:r>
                        <a:rPr lang="en-US" sz="1800" b="0" i="0" u="none" strike="noStrike" dirty="0" smtClean="0">
                          <a:solidFill>
                            <a:srgbClr val="000000"/>
                          </a:solidFill>
                          <a:effectLst/>
                          <a:latin typeface="Garamond" panose="02020404030301010803" pitchFamily="18" charset="0"/>
                        </a:rPr>
                        <a:t>; people</a:t>
                      </a:r>
                      <a:r>
                        <a:rPr lang="en-US" sz="1800" b="0" i="0" u="none" strike="noStrike" dirty="0">
                          <a:solidFill>
                            <a:srgbClr val="000000"/>
                          </a:solidFill>
                          <a:effectLst/>
                          <a:latin typeface="Garamond" panose="02020404030301010803" pitchFamily="18" charset="0"/>
                        </a:rPr>
                        <a:t>;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Entity</a:t>
                      </a:r>
                      <a:r>
                        <a:rPr lang="en-US" sz="1800" b="0" i="0" u="none" strike="noStrike" baseline="0" dirty="0" smtClean="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dirty="0" smtClean="0">
                          <a:effectLst/>
                          <a:latin typeface="Garamond" panose="02020404030301010803" pitchFamily="18" charset="0"/>
                        </a:rPr>
                        <a:t>Sentiment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3739" y="1982905"/>
            <a:ext cx="4918950" cy="2869388"/>
          </a:xfrm>
          <a:prstGeom prst="rect">
            <a:avLst/>
          </a:prstGeom>
        </p:spPr>
      </p:pic>
    </p:spTree>
    <p:extLst>
      <p:ext uri="{BB962C8B-B14F-4D97-AF65-F5344CB8AC3E}">
        <p14:creationId xmlns:p14="http://schemas.microsoft.com/office/powerpoint/2010/main" val="1892318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Classification</a:t>
            </a:r>
            <a:endParaRPr lang="en-US" sz="4000" dirty="0"/>
          </a:p>
        </p:txBody>
      </p:sp>
      <p:sp>
        <p:nvSpPr>
          <p:cNvPr id="3" name="Text Placeholder 2"/>
          <p:cNvSpPr>
            <a:spLocks noGrp="1"/>
          </p:cNvSpPr>
          <p:nvPr>
            <p:ph type="body" sz="quarter" idx="10"/>
          </p:nvPr>
        </p:nvSpPr>
        <p:spPr>
          <a:xfrm>
            <a:off x="389436" y="971551"/>
            <a:ext cx="8363938" cy="1809726"/>
          </a:xfrm>
          <a:ln>
            <a:noFill/>
          </a:ln>
        </p:spPr>
        <p:txBody>
          <a:bodyPr/>
          <a:lstStyle/>
          <a:p>
            <a:pPr fontAlgn="base"/>
            <a:r>
              <a:rPr lang="en-US" sz="2400" dirty="0">
                <a:solidFill>
                  <a:srgbClr val="000000"/>
                </a:solidFill>
              </a:rPr>
              <a:t>4-fold cross </a:t>
            </a:r>
            <a:r>
              <a:rPr lang="en-US" sz="2400" dirty="0" smtClean="0">
                <a:solidFill>
                  <a:srgbClr val="000000"/>
                </a:solidFill>
              </a:rPr>
              <a:t>validation</a:t>
            </a:r>
            <a:endParaRPr lang="en-US" sz="2400" dirty="0">
              <a:solidFill>
                <a:srgbClr val="000000"/>
              </a:solidFill>
            </a:endParaRPr>
          </a:p>
          <a:p>
            <a:pPr fontAlgn="base"/>
            <a:r>
              <a:rPr lang="en-US" sz="2400" dirty="0" smtClean="0">
                <a:solidFill>
                  <a:srgbClr val="000000"/>
                </a:solidFill>
              </a:rPr>
              <a:t>Methods: Naive Bayes (NBC), </a:t>
            </a:r>
            <a:r>
              <a:rPr lang="en-US" sz="2400" dirty="0">
                <a:solidFill>
                  <a:srgbClr val="000000"/>
                </a:solidFill>
              </a:rPr>
              <a:t>Random </a:t>
            </a:r>
            <a:r>
              <a:rPr lang="en-US" sz="2400" dirty="0" smtClean="0">
                <a:solidFill>
                  <a:srgbClr val="000000"/>
                </a:solidFill>
              </a:rPr>
              <a:t>Forest (RFC), </a:t>
            </a:r>
            <a:r>
              <a:rPr lang="en-US" sz="2400" dirty="0">
                <a:solidFill>
                  <a:srgbClr val="000000"/>
                </a:solidFill>
              </a:rPr>
              <a:t>Support Vector </a:t>
            </a:r>
            <a:r>
              <a:rPr lang="en-US" sz="2400" dirty="0" smtClean="0">
                <a:solidFill>
                  <a:srgbClr val="000000"/>
                </a:solidFill>
              </a:rPr>
              <a:t>Machine (SVM)</a:t>
            </a:r>
            <a:endParaRPr lang="en-US" sz="2400" dirty="0">
              <a:solidFill>
                <a:srgbClr val="000000"/>
              </a:solidFill>
            </a:endParaRPr>
          </a:p>
          <a:p>
            <a:pPr fontAlgn="base"/>
            <a:r>
              <a:rPr lang="en-US" sz="2400" dirty="0" smtClean="0">
                <a:solidFill>
                  <a:srgbClr val="000000"/>
                </a:solidFill>
              </a:rPr>
              <a:t>In general, SVM</a:t>
            </a:r>
            <a:r>
              <a:rPr lang="en-US" sz="2400" dirty="0">
                <a:solidFill>
                  <a:srgbClr val="000000"/>
                </a:solidFill>
              </a:rPr>
              <a:t>, using Word + </a:t>
            </a:r>
            <a:r>
              <a:rPr lang="en-US" sz="2400" dirty="0" smtClean="0">
                <a:solidFill>
                  <a:srgbClr val="000000"/>
                </a:solidFill>
              </a:rPr>
              <a:t>POS, performed </a:t>
            </a:r>
            <a:r>
              <a:rPr lang="en-US" sz="2400" dirty="0">
                <a:solidFill>
                  <a:srgbClr val="000000"/>
                </a:solidFill>
              </a:rPr>
              <a:t>better than </a:t>
            </a:r>
            <a:r>
              <a:rPr lang="en-US" sz="2400" dirty="0" smtClean="0">
                <a:solidFill>
                  <a:srgbClr val="000000"/>
                </a:solidFill>
              </a:rPr>
              <a:t>other combinations.</a:t>
            </a: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Slide Number Placeholder 5"/>
          <p:cNvSpPr>
            <a:spLocks noGrp="1"/>
          </p:cNvSpPr>
          <p:nvPr>
            <p:ph type="sldNum" sz="quarter" idx="11"/>
          </p:nvPr>
        </p:nvSpPr>
        <p:spPr/>
        <p:txBody>
          <a:bodyPr/>
          <a:lstStyle/>
          <a:p>
            <a:fld id="{30DB7900-D72E-4025-AF90-97BD6DF59E7D}" type="slidenum">
              <a:rPr lang="en-US" smtClean="0"/>
              <a:pPr/>
              <a:t>28</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944620501"/>
              </p:ext>
            </p:extLst>
          </p:nvPr>
        </p:nvGraphicFramePr>
        <p:xfrm>
          <a:off x="990599" y="2724149"/>
          <a:ext cx="7496176" cy="2278384"/>
        </p:xfrm>
        <a:graphic>
          <a:graphicData uri="http://schemas.openxmlformats.org/drawingml/2006/table">
            <a:tbl>
              <a:tblPr/>
              <a:tblGrid>
                <a:gridCol w="1874044"/>
                <a:gridCol w="1874044"/>
                <a:gridCol w="1874044"/>
                <a:gridCol w="1874044"/>
              </a:tblGrid>
              <a:tr h="512853">
                <a:tc>
                  <a:txBody>
                    <a:bodyPr/>
                    <a:lstStyle/>
                    <a:p>
                      <a:pPr fontAlgn="t"/>
                      <a:r>
                        <a:rPr lang="en-US" sz="2800" dirty="0">
                          <a:solidFill>
                            <a:schemeClr val="tx1"/>
                          </a:solidFill>
                          <a:effectLst/>
                          <a:latin typeface="Garamond" panose="02020404030301010803" pitchFamily="18" charset="0"/>
                        </a:rPr>
                        <a:t> </a:t>
                      </a: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1" i="0" u="none" strike="noStrike" dirty="0">
                          <a:solidFill>
                            <a:schemeClr val="tx1"/>
                          </a:solidFill>
                          <a:effectLst/>
                          <a:latin typeface="Garamond" panose="02020404030301010803" pitchFamily="18" charset="0"/>
                        </a:rPr>
                        <a:t>Precision</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1" i="0" u="none" strike="noStrike" dirty="0">
                          <a:solidFill>
                            <a:schemeClr val="tx1"/>
                          </a:solidFill>
                          <a:effectLst/>
                          <a:latin typeface="Garamond" panose="02020404030301010803" pitchFamily="18" charset="0"/>
                        </a:rPr>
                        <a:t>Recall</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1" i="0" u="none" strike="noStrike" dirty="0">
                          <a:solidFill>
                            <a:schemeClr val="tx1"/>
                          </a:solidFill>
                          <a:effectLst/>
                          <a:latin typeface="Garamond" panose="02020404030301010803" pitchFamily="18" charset="0"/>
                        </a:rPr>
                        <a:t>F-measure</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2853">
                <a:tc>
                  <a:txBody>
                    <a:bodyPr/>
                    <a:lstStyle/>
                    <a:p>
                      <a:pPr rtl="0" fontAlgn="t">
                        <a:spcBef>
                          <a:spcPts val="0"/>
                        </a:spcBef>
                        <a:spcAft>
                          <a:spcPts val="0"/>
                        </a:spcAft>
                      </a:pPr>
                      <a:r>
                        <a:rPr lang="en-US" sz="2800" b="1" i="0" u="none" strike="noStrike">
                          <a:solidFill>
                            <a:schemeClr val="tx1"/>
                          </a:solidFill>
                          <a:effectLst/>
                          <a:latin typeface="Garamond" panose="02020404030301010803" pitchFamily="18" charset="0"/>
                        </a:rPr>
                        <a:t>NFS</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0.90</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0.96</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0.93</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2853">
                <a:tc>
                  <a:txBody>
                    <a:bodyPr/>
                    <a:lstStyle/>
                    <a:p>
                      <a:pPr rtl="0" fontAlgn="t">
                        <a:spcBef>
                          <a:spcPts val="0"/>
                        </a:spcBef>
                        <a:spcAft>
                          <a:spcPts val="0"/>
                        </a:spcAft>
                      </a:pPr>
                      <a:r>
                        <a:rPr lang="en-US" sz="2800" b="1" i="0" u="none" strike="noStrike">
                          <a:solidFill>
                            <a:schemeClr val="tx1"/>
                          </a:solidFill>
                          <a:effectLst/>
                          <a:latin typeface="Garamond" panose="02020404030301010803" pitchFamily="18" charset="0"/>
                        </a:rPr>
                        <a:t>UFS</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0.65</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0.26</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0.37</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2853">
                <a:tc>
                  <a:txBody>
                    <a:bodyPr/>
                    <a:lstStyle/>
                    <a:p>
                      <a:pPr rtl="0" fontAlgn="t">
                        <a:spcBef>
                          <a:spcPts val="0"/>
                        </a:spcBef>
                        <a:spcAft>
                          <a:spcPts val="0"/>
                        </a:spcAft>
                      </a:pPr>
                      <a:r>
                        <a:rPr lang="en-US" sz="2800" b="1" i="0" u="none" strike="noStrike">
                          <a:solidFill>
                            <a:schemeClr val="tx1"/>
                          </a:solidFill>
                          <a:effectLst/>
                          <a:latin typeface="Garamond" panose="02020404030301010803" pitchFamily="18" charset="0"/>
                        </a:rPr>
                        <a:t>CFS</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0.79</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0.74</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0.77</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5014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r>
              <a:rPr lang="en-US" sz="4000" dirty="0" smtClean="0"/>
              <a:t>Comparison with Subjectivity Classifiers</a:t>
            </a:r>
            <a:endParaRPr lang="en-US" sz="4000"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29</a:t>
            </a:fld>
            <a:endParaRPr lang="en-US"/>
          </a:p>
        </p:txBody>
      </p:sp>
      <p:pic>
        <p:nvPicPr>
          <p:cNvPr id="5" name="Picture 4"/>
          <p:cNvPicPr>
            <a:picLocks noChangeAspect="1"/>
          </p:cNvPicPr>
          <p:nvPr/>
        </p:nvPicPr>
        <p:blipFill>
          <a:blip r:embed="rId2"/>
          <a:stretch>
            <a:fillRect/>
          </a:stretch>
        </p:blipFill>
        <p:spPr>
          <a:xfrm>
            <a:off x="2476720" y="1169007"/>
            <a:ext cx="4445000" cy="3505200"/>
          </a:xfrm>
          <a:prstGeom prst="rect">
            <a:avLst/>
          </a:prstGeom>
        </p:spPr>
      </p:pic>
    </p:spTree>
    <p:extLst>
      <p:ext uri="{BB962C8B-B14F-4D97-AF65-F5344CB8AC3E}">
        <p14:creationId xmlns:p14="http://schemas.microsoft.com/office/powerpoint/2010/main" val="1736194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09469"/>
            <a:ext cx="8363938" cy="4127284"/>
          </a:xfrm>
        </p:spPr>
        <p:txBody>
          <a:bodyPr/>
          <a:lstStyle/>
          <a:p>
            <a:r>
              <a:rPr lang="en-US" sz="2800" dirty="0" smtClean="0"/>
              <a:t>Politicians make false and misleading claims all the time. </a:t>
            </a:r>
          </a:p>
          <a:p>
            <a:pPr marL="457200" lvl="1" indent="-457200">
              <a:buFont typeface="Courier New" panose="02070309020205020404" pitchFamily="49" charset="0"/>
              <a:buChar char="o"/>
              <a:tabLst/>
            </a:pPr>
            <a:r>
              <a:rPr lang="en-US" dirty="0" smtClean="0">
                <a:solidFill>
                  <a:srgbClr val="EE8200"/>
                </a:solidFill>
              </a:rPr>
              <a:t>Fake-news floods the Internet; exacerbated by social media (“filter </a:t>
            </a:r>
            <a:r>
              <a:rPr lang="en-US" dirty="0">
                <a:solidFill>
                  <a:srgbClr val="EE8200"/>
                </a:solidFill>
              </a:rPr>
              <a:t>bubbles” and “echo </a:t>
            </a:r>
            <a:r>
              <a:rPr lang="en-US" dirty="0" smtClean="0">
                <a:solidFill>
                  <a:srgbClr val="EE8200"/>
                </a:solidFill>
              </a:rPr>
              <a:t>chambers”).</a:t>
            </a:r>
          </a:p>
          <a:p>
            <a:pPr lvl="1"/>
            <a:r>
              <a:rPr lang="en-US" sz="2200" dirty="0" smtClean="0">
                <a:solidFill>
                  <a:schemeClr val="tx1"/>
                </a:solidFill>
              </a:rPr>
              <a:t>Facebook trend topic algorithms promoted fake-news.</a:t>
            </a:r>
          </a:p>
          <a:p>
            <a:pPr lvl="1"/>
            <a:r>
              <a:rPr lang="en-US" sz="2200" dirty="0"/>
              <a:t>A sample of 140,000 Twitter users in the battleground state of Michigan shared as many junk news items as professional news during the final ten days of the 2016 election. </a:t>
            </a:r>
            <a:r>
              <a:rPr lang="en-US" sz="2000" dirty="0" smtClean="0">
                <a:hlinkClick r:id="rId2"/>
              </a:rPr>
              <a:t>http</a:t>
            </a:r>
            <a:r>
              <a:rPr lang="en-US" sz="2000" dirty="0">
                <a:hlinkClick r:id="rId2"/>
              </a:rPr>
              <a:t>://politicalbots.org/?</a:t>
            </a:r>
            <a:r>
              <a:rPr lang="en-US" sz="2000" dirty="0" smtClean="0">
                <a:hlinkClick r:id="rId2"/>
              </a:rPr>
              <a:t>p=1064</a:t>
            </a:r>
            <a:endParaRPr lang="en-US" sz="2000" dirty="0" smtClean="0"/>
          </a:p>
          <a:p>
            <a:r>
              <a:rPr lang="en-US" sz="2800" dirty="0" smtClean="0"/>
              <a:t>National security threats:</a:t>
            </a:r>
          </a:p>
          <a:p>
            <a:pPr lvl="1"/>
            <a:r>
              <a:rPr lang="en-US" sz="2200" dirty="0" smtClean="0">
                <a:solidFill>
                  <a:schemeClr val="tx1"/>
                </a:solidFill>
              </a:rPr>
              <a:t>U.S. intelligence community concluded that the Russian government interfered with the 2016 election. F</a:t>
            </a:r>
            <a:r>
              <a:rPr lang="en-US" sz="2200" dirty="0" smtClean="0"/>
              <a:t>ake-news websites and bots used.</a:t>
            </a:r>
          </a:p>
          <a:p>
            <a:pPr lvl="1"/>
            <a:r>
              <a:rPr lang="en-US" sz="2200" dirty="0" smtClean="0"/>
              <a:t>“</a:t>
            </a:r>
            <a:r>
              <a:rPr lang="en-US" sz="2200" dirty="0" err="1" smtClean="0"/>
              <a:t>Pizzagate</a:t>
            </a:r>
            <a:r>
              <a:rPr lang="en-US" sz="2200" dirty="0" smtClean="0"/>
              <a:t>”</a:t>
            </a:r>
          </a:p>
        </p:txBody>
      </p:sp>
      <p:sp>
        <p:nvSpPr>
          <p:cNvPr id="3" name="Title 2"/>
          <p:cNvSpPr>
            <a:spLocks noGrp="1"/>
          </p:cNvSpPr>
          <p:nvPr>
            <p:ph type="title"/>
          </p:nvPr>
        </p:nvSpPr>
        <p:spPr>
          <a:xfrm>
            <a:off x="389436" y="171450"/>
            <a:ext cx="8363938" cy="553998"/>
          </a:xfrm>
        </p:spPr>
        <p:txBody>
          <a:bodyPr/>
          <a:lstStyle/>
          <a:p>
            <a:r>
              <a:rPr lang="en-US" sz="4000" dirty="0" smtClean="0"/>
              <a:t>Our Society’s Struggle with Falsehoods</a:t>
            </a:r>
            <a:endParaRPr lang="en-US" sz="40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3</a:t>
            </a:fld>
            <a:endParaRPr lang="en-US" dirty="0"/>
          </a:p>
        </p:txBody>
      </p:sp>
    </p:spTree>
    <p:extLst>
      <p:ext uri="{BB962C8B-B14F-4D97-AF65-F5344CB8AC3E}">
        <p14:creationId xmlns:p14="http://schemas.microsoft.com/office/powerpoint/2010/main" val="1257591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Ranking</a:t>
            </a:r>
            <a:endParaRPr lang="en-US" sz="4000" dirty="0"/>
          </a:p>
        </p:txBody>
      </p:sp>
      <p:sp>
        <p:nvSpPr>
          <p:cNvPr id="3" name="Text Placeholder 2"/>
          <p:cNvSpPr>
            <a:spLocks noGrp="1"/>
          </p:cNvSpPr>
          <p:nvPr>
            <p:ph type="body" sz="quarter" idx="10"/>
          </p:nvPr>
        </p:nvSpPr>
        <p:spPr>
          <a:xfrm>
            <a:off x="389436" y="1085851"/>
            <a:ext cx="4163514" cy="3471720"/>
          </a:xfrm>
          <a:ln>
            <a:noFill/>
          </a:ln>
        </p:spPr>
        <p:txBody>
          <a:bodyPr/>
          <a:lstStyle/>
          <a:p>
            <a:pPr fontAlgn="base"/>
            <a:r>
              <a:rPr lang="en-US" sz="2400" dirty="0" smtClean="0">
                <a:solidFill>
                  <a:srgbClr val="000000"/>
                </a:solidFill>
              </a:rPr>
              <a:t>NBC, RFC, SVM all allow ranking.</a:t>
            </a:r>
          </a:p>
          <a:p>
            <a:pPr fontAlgn="base"/>
            <a:r>
              <a:rPr lang="en-US" sz="2400" dirty="0" smtClean="0">
                <a:solidFill>
                  <a:srgbClr val="000000"/>
                </a:solidFill>
              </a:rPr>
              <a:t>Accuracy </a:t>
            </a:r>
            <a:r>
              <a:rPr lang="en-US" sz="2400" dirty="0">
                <a:solidFill>
                  <a:srgbClr val="000000"/>
                </a:solidFill>
              </a:rPr>
              <a:t>of top-K </a:t>
            </a:r>
            <a:r>
              <a:rPr lang="en-US" sz="2400" dirty="0" smtClean="0">
                <a:solidFill>
                  <a:srgbClr val="000000"/>
                </a:solidFill>
              </a:rPr>
              <a:t>sentences ranked by </a:t>
            </a:r>
            <a:r>
              <a:rPr lang="en-US" sz="2400" dirty="0" err="1" smtClean="0">
                <a:solidFill>
                  <a:srgbClr val="000000"/>
                </a:solidFill>
              </a:rPr>
              <a:t>ClaimBuster</a:t>
            </a:r>
            <a:r>
              <a:rPr lang="en-US" sz="2400" dirty="0" smtClean="0">
                <a:solidFill>
                  <a:srgbClr val="000000"/>
                </a:solidFill>
              </a:rPr>
              <a:t>, using the admitted sentences from top-coders as ground truth. </a:t>
            </a:r>
            <a:endParaRPr lang="en-US" sz="2400" dirty="0">
              <a:solidFill>
                <a:srgbClr val="000000"/>
              </a:solidFill>
            </a:endParaRPr>
          </a:p>
          <a:p>
            <a:pPr fontAlgn="base"/>
            <a:r>
              <a:rPr lang="en-US" sz="2400" dirty="0" err="1" smtClean="0">
                <a:solidFill>
                  <a:srgbClr val="000000"/>
                </a:solidFill>
              </a:rPr>
              <a:t>ClaimBuster</a:t>
            </a:r>
            <a:r>
              <a:rPr lang="en-US" sz="2400" dirty="0" smtClean="0">
                <a:solidFill>
                  <a:srgbClr val="000000"/>
                </a:solidFill>
              </a:rPr>
              <a:t> </a:t>
            </a:r>
            <a:r>
              <a:rPr lang="en-US" sz="2400" dirty="0">
                <a:solidFill>
                  <a:srgbClr val="000000"/>
                </a:solidFill>
              </a:rPr>
              <a:t>has a strong agreement with </a:t>
            </a:r>
            <a:r>
              <a:rPr lang="en-US" sz="2400" dirty="0" smtClean="0">
                <a:solidFill>
                  <a:srgbClr val="000000"/>
                </a:solidFill>
              </a:rPr>
              <a:t>top-quality </a:t>
            </a:r>
            <a:r>
              <a:rPr lang="en-US" sz="2400" dirty="0">
                <a:solidFill>
                  <a:srgbClr val="000000"/>
                </a:solidFill>
              </a:rPr>
              <a:t>human coders on the check-worthiness of </a:t>
            </a:r>
            <a:r>
              <a:rPr lang="en-US" sz="2400" dirty="0" smtClean="0">
                <a:solidFill>
                  <a:srgbClr val="000000"/>
                </a:solidFill>
              </a:rPr>
              <a:t>sentences.</a:t>
            </a:r>
            <a:endParaRPr lang="en-US" sz="2400" dirty="0">
              <a:solidFill>
                <a:srgbClr val="000000"/>
              </a:solidFill>
            </a:endParaRP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1"/>
          <p:cNvSpPr>
            <a:spLocks noChangeArrowheads="1"/>
          </p:cNvSpPr>
          <p:nvPr/>
        </p:nvSpPr>
        <p:spPr bwMode="auto">
          <a:xfrm>
            <a:off x="2817813" y="1061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30</a:t>
            </a:fld>
            <a:endParaRPr lang="en-US"/>
          </a:p>
        </p:txBody>
      </p:sp>
      <p:pic>
        <p:nvPicPr>
          <p:cNvPr id="6" name="Picture 5"/>
          <p:cNvPicPr>
            <a:picLocks noChangeAspect="1"/>
          </p:cNvPicPr>
          <p:nvPr/>
        </p:nvPicPr>
        <p:blipFill>
          <a:blip r:embed="rId2"/>
          <a:stretch>
            <a:fillRect/>
          </a:stretch>
        </p:blipFill>
        <p:spPr>
          <a:xfrm>
            <a:off x="4445719" y="921911"/>
            <a:ext cx="4307655" cy="3292279"/>
          </a:xfrm>
          <a:prstGeom prst="rect">
            <a:avLst/>
          </a:prstGeom>
        </p:spPr>
      </p:pic>
    </p:spTree>
    <p:extLst>
      <p:ext uri="{BB962C8B-B14F-4D97-AF65-F5344CB8AC3E}">
        <p14:creationId xmlns:p14="http://schemas.microsoft.com/office/powerpoint/2010/main" val="4125006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43198"/>
          </a:xfrm>
        </p:spPr>
        <p:txBody>
          <a:bodyPr/>
          <a:lstStyle/>
          <a:p>
            <a:r>
              <a:rPr lang="en-US" sz="3200" dirty="0"/>
              <a:t>Case Study</a:t>
            </a:r>
            <a:r>
              <a:rPr lang="en-US" sz="3200" dirty="0" smtClean="0"/>
              <a:t>: 2016 U.S. Presidential Election Debates</a:t>
            </a:r>
            <a:endParaRPr lang="en-US" sz="3200" dirty="0"/>
          </a:p>
        </p:txBody>
      </p:sp>
      <p:sp>
        <p:nvSpPr>
          <p:cNvPr id="3" name="Slide Number Placeholder 2"/>
          <p:cNvSpPr>
            <a:spLocks noGrp="1"/>
          </p:cNvSpPr>
          <p:nvPr>
            <p:ph type="sldNum" sz="quarter" idx="11"/>
          </p:nvPr>
        </p:nvSpPr>
        <p:spPr/>
        <p:txBody>
          <a:bodyPr/>
          <a:lstStyle/>
          <a:p>
            <a:fld id="{30DB7900-D72E-4025-AF90-97BD6DF59E7D}" type="slidenum">
              <a:rPr lang="en-US" smtClean="0"/>
              <a:pPr/>
              <a:t>31</a:t>
            </a:fld>
            <a:endParaRPr lang="en-US"/>
          </a:p>
        </p:txBody>
      </p:sp>
      <p:pic>
        <p:nvPicPr>
          <p:cNvPr id="4" name="Picture 3"/>
          <p:cNvPicPr>
            <a:picLocks noChangeAspect="1"/>
          </p:cNvPicPr>
          <p:nvPr/>
        </p:nvPicPr>
        <p:blipFill>
          <a:blip r:embed="rId2"/>
          <a:stretch>
            <a:fillRect/>
          </a:stretch>
        </p:blipFill>
        <p:spPr>
          <a:xfrm>
            <a:off x="1066800" y="672259"/>
            <a:ext cx="6588760" cy="1533420"/>
          </a:xfrm>
          <a:prstGeom prst="rect">
            <a:avLst/>
          </a:prstGeom>
        </p:spPr>
      </p:pic>
      <p:pic>
        <p:nvPicPr>
          <p:cNvPr id="6" name="Picture 5"/>
          <p:cNvPicPr>
            <a:picLocks noChangeAspect="1"/>
          </p:cNvPicPr>
          <p:nvPr/>
        </p:nvPicPr>
        <p:blipFill>
          <a:blip r:embed="rId3"/>
          <a:stretch>
            <a:fillRect/>
          </a:stretch>
        </p:blipFill>
        <p:spPr>
          <a:xfrm>
            <a:off x="1021550" y="2452317"/>
            <a:ext cx="6679260" cy="2606070"/>
          </a:xfrm>
          <a:prstGeom prst="rect">
            <a:avLst/>
          </a:prstGeom>
        </p:spPr>
      </p:pic>
    </p:spTree>
    <p:extLst>
      <p:ext uri="{BB962C8B-B14F-4D97-AF65-F5344CB8AC3E}">
        <p14:creationId xmlns:p14="http://schemas.microsoft.com/office/powerpoint/2010/main" val="1840320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Live Coverage of Debates</a:t>
            </a:r>
            <a:endParaRPr lang="en-US" sz="4000" dirty="0"/>
          </a:p>
        </p:txBody>
      </p:sp>
      <p:sp>
        <p:nvSpPr>
          <p:cNvPr id="3" name="Text Placeholder 2"/>
          <p:cNvSpPr>
            <a:spLocks noGrp="1"/>
          </p:cNvSpPr>
          <p:nvPr>
            <p:ph type="body" sz="quarter" idx="10"/>
          </p:nvPr>
        </p:nvSpPr>
        <p:spPr>
          <a:xfrm>
            <a:off x="389436" y="1419226"/>
            <a:ext cx="8363938" cy="3059299"/>
          </a:xfrm>
          <a:ln>
            <a:noFill/>
          </a:ln>
        </p:spPr>
        <p:txBody>
          <a:bodyPr/>
          <a:lstStyle/>
          <a:p>
            <a:pPr fontAlgn="base"/>
            <a:r>
              <a:rPr lang="en-US" sz="2800" dirty="0" smtClean="0">
                <a:solidFill>
                  <a:srgbClr val="000000"/>
                </a:solidFill>
              </a:rPr>
              <a:t>Extracted closed </a:t>
            </a:r>
            <a:r>
              <a:rPr lang="en-US" sz="2800" dirty="0">
                <a:solidFill>
                  <a:srgbClr val="000000"/>
                </a:solidFill>
              </a:rPr>
              <a:t>captions of </a:t>
            </a:r>
            <a:r>
              <a:rPr lang="en-US" sz="2800" dirty="0" smtClean="0">
                <a:solidFill>
                  <a:srgbClr val="000000"/>
                </a:solidFill>
              </a:rPr>
              <a:t>debates on broadcast TV channels </a:t>
            </a:r>
            <a:r>
              <a:rPr lang="en-US" sz="2800" dirty="0">
                <a:solidFill>
                  <a:srgbClr val="000000"/>
                </a:solidFill>
              </a:rPr>
              <a:t>using </a:t>
            </a:r>
            <a:r>
              <a:rPr lang="en-US" sz="2800" dirty="0" err="1" smtClean="0">
                <a:solidFill>
                  <a:srgbClr val="000000"/>
                </a:solidFill>
              </a:rPr>
              <a:t>TextGrabber</a:t>
            </a:r>
            <a:endParaRPr lang="en-US" sz="2800" dirty="0" smtClean="0">
              <a:solidFill>
                <a:srgbClr val="000000"/>
              </a:solidFill>
            </a:endParaRPr>
          </a:p>
          <a:p>
            <a:pPr fontAlgn="base"/>
            <a:endParaRPr lang="en-US" sz="2800" dirty="0" smtClean="0">
              <a:solidFill>
                <a:srgbClr val="000000"/>
              </a:solidFill>
            </a:endParaRPr>
          </a:p>
          <a:p>
            <a:pPr fontAlgn="base"/>
            <a:r>
              <a:rPr lang="en-US" sz="2800" dirty="0" smtClean="0">
                <a:solidFill>
                  <a:srgbClr val="000000"/>
                </a:solidFill>
              </a:rPr>
              <a:t>Finding speaker identity using Twitter</a:t>
            </a:r>
          </a:p>
          <a:p>
            <a:pPr fontAlgn="base"/>
            <a:endParaRPr lang="en-US" sz="2800" dirty="0">
              <a:solidFill>
                <a:srgbClr val="000000"/>
              </a:solidFill>
            </a:endParaRPr>
          </a:p>
          <a:p>
            <a:pPr fontAlgn="base"/>
            <a:r>
              <a:rPr lang="en-US" sz="2800" dirty="0" smtClean="0">
                <a:solidFill>
                  <a:srgbClr val="000000"/>
                </a:solidFill>
              </a:rPr>
              <a:t>Tweeted important </a:t>
            </a:r>
            <a:r>
              <a:rPr lang="en-US" sz="2800" dirty="0">
                <a:solidFill>
                  <a:srgbClr val="000000"/>
                </a:solidFill>
              </a:rPr>
              <a:t>factual claims to </a:t>
            </a:r>
            <a:r>
              <a:rPr lang="en-US" sz="2800" dirty="0">
                <a:solidFill>
                  <a:srgbClr val="000000"/>
                </a:solidFill>
                <a:hlinkClick r:id="rId2"/>
              </a:rPr>
              <a:t>https://</a:t>
            </a:r>
            <a:r>
              <a:rPr lang="en-US" sz="2800" dirty="0" smtClean="0">
                <a:solidFill>
                  <a:srgbClr val="000000"/>
                </a:solidFill>
                <a:hlinkClick r:id="rId2"/>
              </a:rPr>
              <a:t>twitter.com/ClaimBusterTM</a:t>
            </a:r>
            <a:r>
              <a:rPr lang="en-US" sz="2800" dirty="0" smtClean="0">
                <a:solidFill>
                  <a:srgbClr val="000000"/>
                </a:solidFill>
              </a:rPr>
              <a:t>, live!</a:t>
            </a:r>
            <a:endParaRPr lang="en-US" sz="2800" dirty="0">
              <a:solidFill>
                <a:srgbClr val="000000"/>
              </a:solidFill>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32</a:t>
            </a:fld>
            <a:endParaRPr lang="en-US"/>
          </a:p>
        </p:txBody>
      </p:sp>
    </p:spTree>
    <p:extLst>
      <p:ext uri="{BB962C8B-B14F-4D97-AF65-F5344CB8AC3E}">
        <p14:creationId xmlns:p14="http://schemas.microsoft.com/office/powerpoint/2010/main" val="1969550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30DB7900-D72E-4025-AF90-97BD6DF59E7D}" type="slidenum">
              <a:rPr lang="en-US" smtClean="0"/>
              <a:pPr/>
              <a:t>33</a:t>
            </a:fld>
            <a:endParaRPr lang="en-US"/>
          </a:p>
        </p:txBody>
      </p:sp>
      <p:pic>
        <p:nvPicPr>
          <p:cNvPr id="7170" name="Picture 2" descr="C:\Users\chengkai\Downloads\claimbuster team.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62400" y="508513"/>
            <a:ext cx="2790826" cy="425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34</a:t>
            </a:fld>
            <a:endParaRPr lang="en-US"/>
          </a:p>
        </p:txBody>
      </p:sp>
      <p:sp>
        <p:nvSpPr>
          <p:cNvPr id="7" name="Title 1"/>
          <p:cNvSpPr>
            <a:spLocks noGrp="1"/>
          </p:cNvSpPr>
          <p:nvPr>
            <p:ph type="title"/>
          </p:nvPr>
        </p:nvSpPr>
        <p:spPr>
          <a:xfrm>
            <a:off x="389436" y="171451"/>
            <a:ext cx="8363938" cy="559449"/>
          </a:xfrm>
        </p:spPr>
        <p:txBody>
          <a:bodyPr/>
          <a:lstStyle/>
          <a:p>
            <a:r>
              <a:rPr lang="en-US" sz="4000" dirty="0" smtClean="0"/>
              <a:t>Claims Tweeted</a:t>
            </a:r>
            <a:endParaRPr lang="en-US" sz="4000" dirty="0"/>
          </a:p>
        </p:txBody>
      </p:sp>
    </p:spTree>
    <p:extLst>
      <p:ext uri="{BB962C8B-B14F-4D97-AF65-F5344CB8AC3E}">
        <p14:creationId xmlns:p14="http://schemas.microsoft.com/office/powerpoint/2010/main" val="1620696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89" y="390525"/>
            <a:ext cx="9147589"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fld id="{30DB7900-D72E-4025-AF90-97BD6DF59E7D}" type="slidenum">
              <a:rPr lang="en-US" smtClean="0"/>
              <a:pPr/>
              <a:t>35</a:t>
            </a:fld>
            <a:endParaRPr lang="en-US"/>
          </a:p>
        </p:txBody>
      </p:sp>
    </p:spTree>
    <p:extLst>
      <p:ext uri="{BB962C8B-B14F-4D97-AF65-F5344CB8AC3E}">
        <p14:creationId xmlns:p14="http://schemas.microsoft.com/office/powerpoint/2010/main" val="377008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0DB7900-D72E-4025-AF90-97BD6DF59E7D}" type="slidenum">
              <a:rPr lang="en-US" smtClean="0"/>
              <a:pPr/>
              <a:t>36</a:t>
            </a:fld>
            <a:endParaRPr lang="en-US"/>
          </a:p>
        </p:txBody>
      </p:sp>
      <p:sp>
        <p:nvSpPr>
          <p:cNvPr id="7" name="Title 1"/>
          <p:cNvSpPr>
            <a:spLocks noGrp="1"/>
          </p:cNvSpPr>
          <p:nvPr>
            <p:ph type="title"/>
          </p:nvPr>
        </p:nvSpPr>
        <p:spPr>
          <a:xfrm>
            <a:off x="389436" y="171451"/>
            <a:ext cx="8363938" cy="559449"/>
          </a:xfrm>
        </p:spPr>
        <p:txBody>
          <a:bodyPr/>
          <a:lstStyle/>
          <a:p>
            <a:r>
              <a:rPr lang="en-US" sz="4000" dirty="0" smtClean="0"/>
              <a:t>Retweeting Claims in Tweets</a:t>
            </a:r>
            <a:endParaRPr lang="en-US" sz="4000" dirty="0"/>
          </a:p>
        </p:txBody>
      </p:sp>
      <p:pic>
        <p:nvPicPr>
          <p:cNvPr id="5" name="Picture 2" descr="C:\home\clouds\Google Drive\Funding\Proposal\knight\2015\Knight News Challenge\screenshots\twitte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35896" y="628650"/>
            <a:ext cx="2595049" cy="433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52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2023944"/>
            <a:ext cx="8658970" cy="900740"/>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5400" b="1" dirty="0" smtClean="0"/>
              <a:t>Ground-Truth Collection</a:t>
            </a:r>
            <a:endParaRPr lang="en-US" sz="5400" b="1"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37</a:t>
            </a:fld>
            <a:endParaRPr lang="en-US"/>
          </a:p>
        </p:txBody>
      </p:sp>
    </p:spTree>
    <p:extLst>
      <p:ext uri="{BB962C8B-B14F-4D97-AF65-F5344CB8AC3E}">
        <p14:creationId xmlns:p14="http://schemas.microsoft.com/office/powerpoint/2010/main" val="2092564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Our Own </a:t>
            </a:r>
            <a:r>
              <a:rPr lang="en-US" sz="4000" dirty="0" err="1" smtClean="0"/>
              <a:t>CrowdFlower</a:t>
            </a:r>
            <a:endParaRPr lang="en-US" sz="4000" dirty="0"/>
          </a:p>
        </p:txBody>
      </p:sp>
      <p:sp>
        <p:nvSpPr>
          <p:cNvPr id="3" name="Slide Number Placeholder 2"/>
          <p:cNvSpPr>
            <a:spLocks noGrp="1"/>
          </p:cNvSpPr>
          <p:nvPr>
            <p:ph type="sldNum" sz="quarter" idx="11"/>
          </p:nvPr>
        </p:nvSpPr>
        <p:spPr/>
        <p:txBody>
          <a:bodyPr/>
          <a:lstStyle/>
          <a:p>
            <a:fld id="{30DB7900-D72E-4025-AF90-97BD6DF59E7D}" type="slidenum">
              <a:rPr lang="en-US" smtClean="0"/>
              <a:pPr/>
              <a:t>38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98497" y="670404"/>
            <a:ext cx="8245503" cy="4456526"/>
          </a:xfrm>
          <a:prstGeom prst="rect">
            <a:avLst/>
          </a:prstGeom>
        </p:spPr>
      </p:pic>
    </p:spTree>
    <p:extLst>
      <p:ext uri="{BB962C8B-B14F-4D97-AF65-F5344CB8AC3E}">
        <p14:creationId xmlns:p14="http://schemas.microsoft.com/office/powerpoint/2010/main" val="59549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Coder Quality</a:t>
            </a:r>
            <a:endParaRPr lang="en-US"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39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5" y="836247"/>
            <a:ext cx="9144000" cy="3810000"/>
          </a:xfrm>
          <a:prstGeom prst="rect">
            <a:avLst/>
          </a:prstGeom>
        </p:spPr>
      </p:pic>
      <p:pic>
        <p:nvPicPr>
          <p:cNvPr id="6" name="Picture 5"/>
          <p:cNvPicPr>
            <a:picLocks noChangeAspect="1"/>
          </p:cNvPicPr>
          <p:nvPr/>
        </p:nvPicPr>
        <p:blipFill>
          <a:blip r:embed="rId3"/>
          <a:stretch>
            <a:fillRect/>
          </a:stretch>
        </p:blipFill>
        <p:spPr>
          <a:xfrm>
            <a:off x="2354855" y="1319917"/>
            <a:ext cx="6488051" cy="885466"/>
          </a:xfrm>
          <a:prstGeom prst="rect">
            <a:avLst/>
          </a:prstGeom>
        </p:spPr>
      </p:pic>
    </p:spTree>
    <p:extLst>
      <p:ext uri="{BB962C8B-B14F-4D97-AF65-F5344CB8AC3E}">
        <p14:creationId xmlns:p14="http://schemas.microsoft.com/office/powerpoint/2010/main" val="1651074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Fact-checking </a:t>
            </a:r>
            <a:r>
              <a:rPr lang="en-US" dirty="0"/>
              <a:t>is </a:t>
            </a:r>
            <a:r>
              <a:rPr lang="en-US" dirty="0" smtClean="0"/>
              <a:t>Hard</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http://s3.amazonaws.com/thf_media/2010/pdf/Military_chartbook.pdf</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4</a:t>
            </a:fld>
            <a:endParaRPr lang="en-US"/>
          </a:p>
        </p:txBody>
      </p:sp>
    </p:spTree>
    <p:extLst>
      <p:ext uri="{BB962C8B-B14F-4D97-AF65-F5344CB8AC3E}">
        <p14:creationId xmlns:p14="http://schemas.microsoft.com/office/powerpoint/2010/main" val="1047394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a:t>
            </a:r>
            <a:endParaRPr lang="en-US" sz="4000" dirty="0"/>
          </a:p>
        </p:txBody>
      </p:sp>
      <p:sp>
        <p:nvSpPr>
          <p:cNvPr id="3" name="Text Placeholder 2"/>
          <p:cNvSpPr>
            <a:spLocks noGrp="1"/>
          </p:cNvSpPr>
          <p:nvPr>
            <p:ph type="body" sz="quarter" idx="10"/>
          </p:nvPr>
        </p:nvSpPr>
        <p:spPr>
          <a:xfrm>
            <a:off x="4929001" y="914983"/>
            <a:ext cx="4053074" cy="1809726"/>
          </a:xfrm>
          <a:ln>
            <a:noFill/>
          </a:ln>
        </p:spPr>
        <p:txBody>
          <a:bodyPr/>
          <a:lstStyle/>
          <a:p>
            <a:pPr fontAlgn="base"/>
            <a:r>
              <a:rPr lang="en-US" sz="2400" dirty="0">
                <a:solidFill>
                  <a:schemeClr val="tx1"/>
                </a:solidFill>
              </a:rPr>
              <a:t>2</a:t>
            </a:r>
            <a:r>
              <a:rPr lang="en-US" sz="2400" dirty="0" smtClean="0">
                <a:solidFill>
                  <a:schemeClr val="tx1"/>
                </a:solidFill>
              </a:rPr>
              <a:t>0 months </a:t>
            </a:r>
          </a:p>
          <a:p>
            <a:pPr fontAlgn="base"/>
            <a:r>
              <a:rPr lang="en-US" sz="2400" dirty="0" smtClean="0">
                <a:solidFill>
                  <a:schemeClr val="tx1"/>
                </a:solidFill>
              </a:rPr>
              <a:t>~$4,000 paid</a:t>
            </a:r>
          </a:p>
          <a:p>
            <a:pPr fontAlgn="base"/>
            <a:r>
              <a:rPr lang="en-US" sz="2400" dirty="0" smtClean="0">
                <a:solidFill>
                  <a:schemeClr val="tx1"/>
                </a:solidFill>
              </a:rPr>
              <a:t>1032 </a:t>
            </a:r>
            <a:r>
              <a:rPr lang="en-US" sz="2400" dirty="0">
                <a:solidFill>
                  <a:schemeClr val="tx1"/>
                </a:solidFill>
              </a:rPr>
              <a:t>screening sentences </a:t>
            </a:r>
            <a:r>
              <a:rPr lang="en-US" sz="2400" dirty="0" smtClean="0">
                <a:solidFill>
                  <a:schemeClr val="tx1"/>
                </a:solidFill>
              </a:rPr>
              <a:t>(by 3 experts) to </a:t>
            </a:r>
            <a:r>
              <a:rPr lang="en-US" sz="2400" dirty="0">
                <a:solidFill>
                  <a:schemeClr val="tx1"/>
                </a:solidFill>
              </a:rPr>
              <a:t>detect spammers &amp; low-quality </a:t>
            </a:r>
            <a:r>
              <a:rPr lang="en-US" sz="2400" dirty="0" smtClean="0">
                <a:solidFill>
                  <a:schemeClr val="tx1"/>
                </a:solidFill>
              </a:rPr>
              <a:t>coders</a:t>
            </a:r>
            <a:endParaRPr lang="en-US" sz="2400"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64649396"/>
              </p:ext>
            </p:extLst>
          </p:nvPr>
        </p:nvGraphicFramePr>
        <p:xfrm>
          <a:off x="5610817" y="3003741"/>
          <a:ext cx="3142557" cy="1559890"/>
        </p:xfrm>
        <a:graphic>
          <a:graphicData uri="http://schemas.openxmlformats.org/drawingml/2006/table">
            <a:tbl>
              <a:tblPr firstRow="1" bandRow="1">
                <a:tableStyleId>{5C22544A-7EE6-4342-B048-85BDC9FD1C3A}</a:tableStyleId>
              </a:tblPr>
              <a:tblGrid>
                <a:gridCol w="845643"/>
                <a:gridCol w="866692"/>
                <a:gridCol w="1430222"/>
              </a:tblGrid>
              <a:tr h="439750">
                <a:tc>
                  <a:txBody>
                    <a:bodyPr/>
                    <a:lstStyle/>
                    <a:p>
                      <a:r>
                        <a:rPr lang="en-US" sz="2000" dirty="0" smtClean="0">
                          <a:solidFill>
                            <a:schemeClr val="tx1"/>
                          </a:solidFill>
                          <a:latin typeface="Garamond" panose="02020404030301010803" pitchFamily="18" charset="0"/>
                        </a:rPr>
                        <a:t>Class</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Garamond" panose="02020404030301010803" pitchFamily="18" charset="0"/>
                        </a:rPr>
                        <a:t>Count</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Garamond" panose="02020404030301010803" pitchFamily="18" charset="0"/>
                        </a:rPr>
                        <a:t>Percentage</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CFS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4187</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23.70%</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UFS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1627</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9.21%</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NFS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11851</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Garamond" panose="02020404030301010803" pitchFamily="18" charset="0"/>
                        </a:rPr>
                        <a:t>67.08%</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Slide Number Placeholder 4"/>
          <p:cNvSpPr>
            <a:spLocks noGrp="1"/>
          </p:cNvSpPr>
          <p:nvPr>
            <p:ph type="sldNum" sz="quarter" idx="11"/>
          </p:nvPr>
        </p:nvSpPr>
        <p:spPr/>
        <p:txBody>
          <a:bodyPr/>
          <a:lstStyle/>
          <a:p>
            <a:fld id="{30DB7900-D72E-4025-AF90-97BD6DF59E7D}" type="slidenum">
              <a:rPr lang="en-US" smtClean="0"/>
              <a:pPr/>
              <a:t>40</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88 top-quality coders</a:t>
            </a:r>
          </a:p>
          <a:p>
            <a:pPr marL="0" indent="0" fontAlgn="base">
              <a:buNone/>
            </a:pPr>
            <a:r>
              <a:rPr lang="en-US" sz="2400" dirty="0" smtClean="0">
                <a:solidFill>
                  <a:schemeClr val="tx1"/>
                </a:solidFill>
              </a:rPr>
              <a:t>52333 labels</a:t>
            </a:r>
            <a:endParaRPr lang="en-US" sz="2400" dirty="0">
              <a:solidFill>
                <a:schemeClr val="tx1"/>
              </a:solidFill>
            </a:endParaRPr>
          </a:p>
        </p:txBody>
      </p:sp>
      <p:sp>
        <p:nvSpPr>
          <p:cNvPr id="10" name="Text Placeholder 2"/>
          <p:cNvSpPr txBox="1">
            <a:spLocks/>
          </p:cNvSpPr>
          <p:nvPr/>
        </p:nvSpPr>
        <p:spPr>
          <a:xfrm>
            <a:off x="2228119" y="1153604"/>
            <a:ext cx="176743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376 coders</a:t>
            </a:r>
            <a:endParaRPr lang="en-US" sz="2400" dirty="0">
              <a:solidFill>
                <a:schemeClr val="tx1"/>
              </a:solidFill>
            </a:endParaRPr>
          </a:p>
          <a:p>
            <a:pPr marL="0" indent="0" fontAlgn="base">
              <a:buNone/>
            </a:pPr>
            <a:r>
              <a:rPr lang="en-US" sz="2400" dirty="0" smtClean="0">
                <a:solidFill>
                  <a:schemeClr val="tx1"/>
                </a:solidFill>
              </a:rPr>
              <a:t>76552 labels</a:t>
            </a:r>
          </a:p>
        </p:txBody>
      </p:sp>
      <p:sp>
        <p:nvSpPr>
          <p:cNvPr id="11" name="Text Placeholder 2"/>
          <p:cNvSpPr txBox="1">
            <a:spLocks/>
          </p:cNvSpPr>
          <p:nvPr/>
        </p:nvSpPr>
        <p:spPr>
          <a:xfrm>
            <a:off x="2228118" y="3486150"/>
            <a:ext cx="3164809" cy="73866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88 top-quality coders</a:t>
            </a:r>
          </a:p>
          <a:p>
            <a:pPr marL="0" indent="0" fontAlgn="base">
              <a:buNone/>
            </a:pPr>
            <a:r>
              <a:rPr lang="en-US" sz="2400" dirty="0" smtClean="0">
                <a:solidFill>
                  <a:schemeClr val="tx1"/>
                </a:solidFill>
              </a:rPr>
              <a:t>17665 admitted sentences</a:t>
            </a:r>
          </a:p>
        </p:txBody>
      </p:sp>
      <p:sp>
        <p:nvSpPr>
          <p:cNvPr id="6" name="Rectangle 5"/>
          <p:cNvSpPr/>
          <p:nvPr/>
        </p:nvSpPr>
        <p:spPr bwMode="auto">
          <a:xfrm>
            <a:off x="2228118" y="3853126"/>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 name="Straight Connector 11"/>
          <p:cNvCxnSpPr/>
          <p:nvPr/>
        </p:nvCxnSpPr>
        <p:spPr>
          <a:xfrm flipV="1">
            <a:off x="2944915" y="3000746"/>
            <a:ext cx="2665902" cy="852380"/>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0449" y="4302459"/>
            <a:ext cx="2670368" cy="24671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r>
              <a:rPr lang="en-US" sz="1200" dirty="0">
                <a:latin typeface="Garamond" panose="02020404030301010803" pitchFamily="18" charset="0"/>
              </a:rPr>
              <a:t>http://www.engineersdaily.com/2014/03/basics-of-soil-compaction.html</a:t>
            </a:r>
          </a:p>
        </p:txBody>
      </p:sp>
    </p:spTree>
    <p:extLst>
      <p:ext uri="{BB962C8B-B14F-4D97-AF65-F5344CB8AC3E}">
        <p14:creationId xmlns:p14="http://schemas.microsoft.com/office/powerpoint/2010/main" val="1183257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You are Invited to Contribute</a:t>
            </a:r>
            <a:endParaRPr lang="en-US" dirty="0"/>
          </a:p>
        </p:txBody>
      </p:sp>
      <p:sp>
        <p:nvSpPr>
          <p:cNvPr id="5" name="Text Placeholder 2"/>
          <p:cNvSpPr>
            <a:spLocks noGrp="1"/>
          </p:cNvSpPr>
          <p:nvPr>
            <p:ph type="body" sz="quarter" idx="10"/>
          </p:nvPr>
        </p:nvSpPr>
        <p:spPr>
          <a:xfrm>
            <a:off x="5271715" y="1121353"/>
            <a:ext cx="3762581" cy="886397"/>
          </a:xfrm>
        </p:spPr>
        <p:txBody>
          <a:bodyPr/>
          <a:lstStyle/>
          <a:p>
            <a:r>
              <a:rPr lang="en-US" dirty="0"/>
              <a:t>http://</a:t>
            </a:r>
            <a:r>
              <a:rPr lang="en-US" dirty="0" smtClean="0"/>
              <a:t>bit.ly/claimbusters</a:t>
            </a:r>
            <a:endParaRPr lang="en-US" dirty="0"/>
          </a:p>
        </p:txBody>
      </p:sp>
      <p:pic>
        <p:nvPicPr>
          <p:cNvPr id="6" name="Picture 5" descr="C:\Users\tremayne\Downloads\qrcode.28953934.png"/>
          <p:cNvPicPr/>
          <p:nvPr/>
        </p:nvPicPr>
        <p:blipFill>
          <a:blip r:embed="rId2" cstate="print">
            <a:extLst>
              <a:ext uri="{28A0092B-C50C-407E-A947-70E740481C1C}">
                <a14:useLocalDpi xmlns:a14="http://schemas.microsoft.com/office/drawing/2010/main"/>
              </a:ext>
            </a:extLst>
          </a:blip>
          <a:srcRect/>
          <a:stretch>
            <a:fillRect/>
          </a:stretch>
        </p:blipFill>
        <p:spPr bwMode="auto">
          <a:xfrm>
            <a:off x="6049925" y="1996603"/>
            <a:ext cx="2743200" cy="2429157"/>
          </a:xfrm>
          <a:prstGeom prst="rect">
            <a:avLst/>
          </a:prstGeom>
          <a:noFill/>
          <a:ln w="9525">
            <a:noFill/>
            <a:miter lim="800000"/>
            <a:headEnd/>
            <a:tailEnd/>
          </a:ln>
        </p:spPr>
      </p:pic>
      <p:sp>
        <p:nvSpPr>
          <p:cNvPr id="3" name="Slide Number Placeholder 2"/>
          <p:cNvSpPr>
            <a:spLocks noGrp="1"/>
          </p:cNvSpPr>
          <p:nvPr>
            <p:ph type="sldNum" sz="quarter" idx="11"/>
          </p:nvPr>
        </p:nvSpPr>
        <p:spPr/>
        <p:txBody>
          <a:bodyPr/>
          <a:lstStyle/>
          <a:p>
            <a:fld id="{30DB7900-D72E-4025-AF90-97BD6DF59E7D}" type="slidenum">
              <a:rPr lang="en-US" smtClean="0"/>
              <a:pPr/>
              <a:t>41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8503" y="1692636"/>
            <a:ext cx="5639878" cy="3048239"/>
          </a:xfrm>
          <a:prstGeom prst="rect">
            <a:avLst/>
          </a:prstGeom>
        </p:spPr>
      </p:pic>
    </p:spTree>
    <p:extLst>
      <p:ext uri="{BB962C8B-B14F-4D97-AF65-F5344CB8AC3E}">
        <p14:creationId xmlns:p14="http://schemas.microsoft.com/office/powerpoint/2010/main" val="1314651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2023944"/>
            <a:ext cx="8658970" cy="900740"/>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4400" b="1" dirty="0" err="1" smtClean="0"/>
              <a:t>PolitiTax</a:t>
            </a:r>
            <a:r>
              <a:rPr lang="en-US" sz="4400" b="1" dirty="0" smtClean="0"/>
              <a:t>: A Taxonomy of Political Factual Claims</a:t>
            </a:r>
            <a:endParaRPr lang="en-US" sz="4400" b="1"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42</a:t>
            </a:fld>
            <a:endParaRPr lang="en-US"/>
          </a:p>
        </p:txBody>
      </p:sp>
    </p:spTree>
    <p:extLst>
      <p:ext uri="{BB962C8B-B14F-4D97-AF65-F5344CB8AC3E}">
        <p14:creationId xmlns:p14="http://schemas.microsoft.com/office/powerpoint/2010/main" val="199683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967317"/>
            <a:ext cx="8363938" cy="861774"/>
          </a:xfrm>
        </p:spPr>
        <p:txBody>
          <a:bodyPr/>
          <a:lstStyle/>
          <a:p>
            <a:r>
              <a:rPr lang="en-US" sz="2800" dirty="0" smtClean="0"/>
              <a:t>Modeling Claims</a:t>
            </a:r>
          </a:p>
          <a:p>
            <a:r>
              <a:rPr lang="en-US" sz="2800" dirty="0" smtClean="0"/>
              <a:t>Can be useful to all relevant </a:t>
            </a:r>
            <a:r>
              <a:rPr lang="en-US" sz="2800" dirty="0" err="1" smtClean="0"/>
              <a:t>ClaimBuster</a:t>
            </a:r>
            <a:r>
              <a:rPr lang="en-US" sz="2800" dirty="0" smtClean="0"/>
              <a:t> components</a:t>
            </a:r>
            <a:endParaRPr lang="en-US" sz="2800" dirty="0"/>
          </a:p>
        </p:txBody>
      </p:sp>
      <p:sp>
        <p:nvSpPr>
          <p:cNvPr id="3" name="Title 2"/>
          <p:cNvSpPr>
            <a:spLocks noGrp="1"/>
          </p:cNvSpPr>
          <p:nvPr>
            <p:ph type="title"/>
          </p:nvPr>
        </p:nvSpPr>
        <p:spPr/>
        <p:txBody>
          <a:bodyPr/>
          <a:lstStyle/>
          <a:p>
            <a:r>
              <a:rPr lang="en-US" dirty="0" err="1" smtClean="0"/>
              <a:t>PolitiTax</a:t>
            </a:r>
            <a:endParaRPr lang="en-US"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43</a:t>
            </a:fld>
            <a:endParaRPr lang="en-US"/>
          </a:p>
        </p:txBody>
      </p:sp>
      <p:sp>
        <p:nvSpPr>
          <p:cNvPr id="5" name="TextBox 4"/>
          <p:cNvSpPr txBox="1"/>
          <p:nvPr/>
        </p:nvSpPr>
        <p:spPr>
          <a:xfrm>
            <a:off x="1178083" y="2404612"/>
            <a:ext cx="538609" cy="246221"/>
          </a:xfrm>
          <a:prstGeom prst="rect">
            <a:avLst/>
          </a:prstGeom>
          <a:noFill/>
        </p:spPr>
        <p:txBody>
          <a:bodyPr wrap="none" lIns="0" tIns="0" rIns="0" bIns="0" rtlCol="0">
            <a:spAutoFit/>
          </a:bodyPr>
          <a:lstStyle/>
          <a:p>
            <a:r>
              <a:rPr lang="en-US" sz="1600" dirty="0" smtClean="0">
                <a:latin typeface="Garamond" charset="0"/>
                <a:ea typeface="Garamond" charset="0"/>
                <a:cs typeface="Garamond" charset="0"/>
              </a:rPr>
              <a:t>Action</a:t>
            </a:r>
          </a:p>
        </p:txBody>
      </p:sp>
      <p:sp>
        <p:nvSpPr>
          <p:cNvPr id="6" name="TextBox 5"/>
          <p:cNvSpPr txBox="1"/>
          <p:nvPr/>
        </p:nvSpPr>
        <p:spPr>
          <a:xfrm>
            <a:off x="110123" y="2849531"/>
            <a:ext cx="707081" cy="492443"/>
          </a:xfrm>
          <a:prstGeom prst="rect">
            <a:avLst/>
          </a:prstGeom>
          <a:noFill/>
        </p:spPr>
        <p:txBody>
          <a:bodyPr wrap="square" lIns="0" tIns="0" rIns="0" bIns="0" rtlCol="0">
            <a:spAutoFit/>
          </a:bodyPr>
          <a:lstStyle/>
          <a:p>
            <a:r>
              <a:rPr lang="en-US" sz="1600" dirty="0" smtClean="0">
                <a:latin typeface="Garamond" charset="0"/>
                <a:ea typeface="Garamond" charset="0"/>
                <a:cs typeface="Garamond" charset="0"/>
              </a:rPr>
              <a:t>Plural Action</a:t>
            </a:r>
          </a:p>
        </p:txBody>
      </p:sp>
      <p:sp>
        <p:nvSpPr>
          <p:cNvPr id="7" name="TextBox 6"/>
          <p:cNvSpPr txBox="1"/>
          <p:nvPr/>
        </p:nvSpPr>
        <p:spPr>
          <a:xfrm>
            <a:off x="87013" y="3517292"/>
            <a:ext cx="744229" cy="738664"/>
          </a:xfrm>
          <a:prstGeom prst="rect">
            <a:avLst/>
          </a:prstGeom>
          <a:noFill/>
        </p:spPr>
        <p:txBody>
          <a:bodyPr wrap="square" lIns="0" tIns="0" rIns="0" bIns="0" rtlCol="0">
            <a:spAutoFit/>
          </a:bodyPr>
          <a:lstStyle/>
          <a:p>
            <a:r>
              <a:rPr lang="en-US" sz="1600" dirty="0" smtClean="0">
                <a:latin typeface="Garamond" charset="0"/>
                <a:ea typeface="Garamond" charset="0"/>
                <a:cs typeface="Garamond" charset="0"/>
              </a:rPr>
              <a:t>Action During Time </a:t>
            </a:r>
          </a:p>
        </p:txBody>
      </p:sp>
      <p:sp>
        <p:nvSpPr>
          <p:cNvPr id="8" name="TextBox 7"/>
          <p:cNvSpPr txBox="1"/>
          <p:nvPr/>
        </p:nvSpPr>
        <p:spPr>
          <a:xfrm>
            <a:off x="149125" y="4498182"/>
            <a:ext cx="787075" cy="246221"/>
          </a:xfrm>
          <a:prstGeom prst="rect">
            <a:avLst/>
          </a:prstGeom>
          <a:noFill/>
        </p:spPr>
        <p:txBody>
          <a:bodyPr wrap="none" lIns="0" tIns="0" rIns="0" bIns="0" rtlCol="0">
            <a:spAutoFit/>
          </a:bodyPr>
          <a:lstStyle/>
          <a:p>
            <a:r>
              <a:rPr lang="en-US" sz="1600" dirty="0" smtClean="0">
                <a:latin typeface="Garamond" charset="0"/>
                <a:ea typeface="Garamond" charset="0"/>
                <a:cs typeface="Garamond" charset="0"/>
              </a:rPr>
              <a:t>Causation</a:t>
            </a:r>
          </a:p>
        </p:txBody>
      </p:sp>
      <p:sp>
        <p:nvSpPr>
          <p:cNvPr id="9" name="TextBox 8"/>
          <p:cNvSpPr txBox="1"/>
          <p:nvPr/>
        </p:nvSpPr>
        <p:spPr>
          <a:xfrm>
            <a:off x="1269277" y="3561264"/>
            <a:ext cx="734175" cy="246221"/>
          </a:xfrm>
          <a:prstGeom prst="rect">
            <a:avLst/>
          </a:prstGeom>
          <a:noFill/>
        </p:spPr>
        <p:txBody>
          <a:bodyPr wrap="none" lIns="0" tIns="0" rIns="0" bIns="0" rtlCol="0">
            <a:spAutoFit/>
          </a:bodyPr>
          <a:lstStyle/>
          <a:p>
            <a:r>
              <a:rPr lang="en-US" sz="1600" dirty="0" smtClean="0">
                <a:latin typeface="Garamond" charset="0"/>
                <a:ea typeface="Garamond" charset="0"/>
                <a:cs typeface="Garamond" charset="0"/>
              </a:rPr>
              <a:t>Flip Flop</a:t>
            </a:r>
          </a:p>
        </p:txBody>
      </p:sp>
      <p:sp>
        <p:nvSpPr>
          <p:cNvPr id="10" name="TextBox 9"/>
          <p:cNvSpPr txBox="1"/>
          <p:nvPr/>
        </p:nvSpPr>
        <p:spPr>
          <a:xfrm>
            <a:off x="889030" y="3987874"/>
            <a:ext cx="558358" cy="246221"/>
          </a:xfrm>
          <a:prstGeom prst="rect">
            <a:avLst/>
          </a:prstGeom>
          <a:noFill/>
        </p:spPr>
        <p:txBody>
          <a:bodyPr wrap="none" lIns="0" tIns="0" rIns="0" bIns="0" rtlCol="0">
            <a:spAutoFit/>
          </a:bodyPr>
          <a:lstStyle/>
          <a:p>
            <a:r>
              <a:rPr lang="en-US" sz="1600" dirty="0" smtClean="0">
                <a:latin typeface="Garamond" charset="0"/>
                <a:ea typeface="Garamond" charset="0"/>
                <a:cs typeface="Garamond" charset="0"/>
              </a:rPr>
              <a:t>Speech</a:t>
            </a:r>
          </a:p>
        </p:txBody>
      </p:sp>
      <p:sp>
        <p:nvSpPr>
          <p:cNvPr id="11" name="TextBox 10"/>
          <p:cNvSpPr txBox="1"/>
          <p:nvPr/>
        </p:nvSpPr>
        <p:spPr>
          <a:xfrm>
            <a:off x="1752690" y="3886624"/>
            <a:ext cx="939577" cy="738664"/>
          </a:xfrm>
          <a:prstGeom prst="rect">
            <a:avLst/>
          </a:prstGeom>
          <a:noFill/>
        </p:spPr>
        <p:txBody>
          <a:bodyPr wrap="square" lIns="0" tIns="0" rIns="0" bIns="0" rtlCol="0">
            <a:spAutoFit/>
          </a:bodyPr>
          <a:lstStyle/>
          <a:p>
            <a:r>
              <a:rPr lang="en-US" sz="1600" dirty="0" smtClean="0">
                <a:latin typeface="Garamond" charset="0"/>
                <a:ea typeface="Garamond" charset="0"/>
                <a:cs typeface="Garamond" charset="0"/>
              </a:rPr>
              <a:t>Oppose and Support</a:t>
            </a:r>
          </a:p>
        </p:txBody>
      </p:sp>
      <p:sp>
        <p:nvSpPr>
          <p:cNvPr id="12" name="TextBox 11"/>
          <p:cNvSpPr txBox="1"/>
          <p:nvPr/>
        </p:nvSpPr>
        <p:spPr>
          <a:xfrm>
            <a:off x="2289843" y="3060257"/>
            <a:ext cx="788677" cy="246221"/>
          </a:xfrm>
          <a:prstGeom prst="rect">
            <a:avLst/>
          </a:prstGeom>
          <a:noFill/>
        </p:spPr>
        <p:txBody>
          <a:bodyPr wrap="none" lIns="0" tIns="0" rIns="0" bIns="0" rtlCol="0">
            <a:spAutoFit/>
          </a:bodyPr>
          <a:lstStyle/>
          <a:p>
            <a:r>
              <a:rPr lang="en-US" sz="1600" dirty="0">
                <a:latin typeface="Garamond" charset="0"/>
                <a:ea typeface="Garamond" charset="0"/>
                <a:cs typeface="Garamond" charset="0"/>
              </a:rPr>
              <a:t>Capability</a:t>
            </a:r>
            <a:endParaRPr lang="en-US" sz="1600" dirty="0" smtClean="0">
              <a:latin typeface="Garamond" charset="0"/>
              <a:ea typeface="Garamond" charset="0"/>
              <a:cs typeface="Garamond" charset="0"/>
            </a:endParaRPr>
          </a:p>
        </p:txBody>
      </p:sp>
      <p:sp>
        <p:nvSpPr>
          <p:cNvPr id="13" name="TextBox 12"/>
          <p:cNvSpPr txBox="1"/>
          <p:nvPr/>
        </p:nvSpPr>
        <p:spPr>
          <a:xfrm>
            <a:off x="2160403" y="3535371"/>
            <a:ext cx="373949" cy="246221"/>
          </a:xfrm>
          <a:prstGeom prst="rect">
            <a:avLst/>
          </a:prstGeom>
          <a:noFill/>
        </p:spPr>
        <p:txBody>
          <a:bodyPr wrap="none" lIns="0" tIns="0" rIns="0" bIns="0" rtlCol="0">
            <a:spAutoFit/>
          </a:bodyPr>
          <a:lstStyle/>
          <a:p>
            <a:r>
              <a:rPr lang="en-US" sz="1600" dirty="0" smtClean="0">
                <a:latin typeface="Garamond" charset="0"/>
                <a:ea typeface="Garamond" charset="0"/>
                <a:cs typeface="Garamond" charset="0"/>
              </a:rPr>
              <a:t>Vote</a:t>
            </a:r>
          </a:p>
        </p:txBody>
      </p:sp>
      <p:sp>
        <p:nvSpPr>
          <p:cNvPr id="14" name="TextBox 13"/>
          <p:cNvSpPr txBox="1"/>
          <p:nvPr/>
        </p:nvSpPr>
        <p:spPr>
          <a:xfrm>
            <a:off x="3764132" y="2404612"/>
            <a:ext cx="1341265" cy="246221"/>
          </a:xfrm>
          <a:prstGeom prst="rect">
            <a:avLst/>
          </a:prstGeom>
          <a:noFill/>
        </p:spPr>
        <p:txBody>
          <a:bodyPr wrap="none" lIns="0" tIns="0" rIns="0" bIns="0" rtlCol="0">
            <a:spAutoFit/>
          </a:bodyPr>
          <a:lstStyle/>
          <a:p>
            <a:r>
              <a:rPr lang="en-US" sz="1600" dirty="0">
                <a:latin typeface="Garamond" charset="0"/>
                <a:ea typeface="Garamond" charset="0"/>
                <a:cs typeface="Garamond" charset="0"/>
              </a:rPr>
              <a:t>Observing Traits</a:t>
            </a:r>
            <a:endParaRPr lang="en-US" sz="1600" dirty="0" smtClean="0">
              <a:latin typeface="Garamond" charset="0"/>
              <a:ea typeface="Garamond" charset="0"/>
              <a:cs typeface="Garamond" charset="0"/>
            </a:endParaRPr>
          </a:p>
        </p:txBody>
      </p:sp>
      <p:sp>
        <p:nvSpPr>
          <p:cNvPr id="15" name="TextBox 14"/>
          <p:cNvSpPr txBox="1"/>
          <p:nvPr/>
        </p:nvSpPr>
        <p:spPr>
          <a:xfrm>
            <a:off x="2512961" y="3946703"/>
            <a:ext cx="903212" cy="492443"/>
          </a:xfrm>
          <a:prstGeom prst="rect">
            <a:avLst/>
          </a:prstGeom>
          <a:noFill/>
        </p:spPr>
        <p:txBody>
          <a:bodyPr wrap="square" lIns="0" tIns="0" rIns="0" bIns="0" rtlCol="0">
            <a:spAutoFit/>
          </a:bodyPr>
          <a:lstStyle/>
          <a:p>
            <a:r>
              <a:rPr lang="en-US" sz="1600" dirty="0">
                <a:latin typeface="Garamond" charset="0"/>
                <a:ea typeface="Garamond" charset="0"/>
                <a:cs typeface="Garamond" charset="0"/>
              </a:rPr>
              <a:t>Comparing Actions</a:t>
            </a:r>
            <a:endParaRPr lang="en-US" sz="1600" dirty="0" smtClean="0">
              <a:latin typeface="Garamond" charset="0"/>
              <a:ea typeface="Garamond" charset="0"/>
              <a:cs typeface="Garamond" charset="0"/>
            </a:endParaRPr>
          </a:p>
        </p:txBody>
      </p:sp>
      <p:sp>
        <p:nvSpPr>
          <p:cNvPr id="16" name="TextBox 15"/>
          <p:cNvSpPr txBox="1"/>
          <p:nvPr/>
        </p:nvSpPr>
        <p:spPr>
          <a:xfrm>
            <a:off x="3266257" y="3100660"/>
            <a:ext cx="769441" cy="246221"/>
          </a:xfrm>
          <a:prstGeom prst="rect">
            <a:avLst/>
          </a:prstGeom>
          <a:noFill/>
        </p:spPr>
        <p:txBody>
          <a:bodyPr wrap="none" lIns="0" tIns="0" rIns="0" bIns="0" rtlCol="0">
            <a:spAutoFit/>
          </a:bodyPr>
          <a:lstStyle/>
          <a:p>
            <a:r>
              <a:rPr lang="en-US" sz="1600">
                <a:latin typeface="Garamond" charset="0"/>
                <a:ea typeface="Garamond" charset="0"/>
                <a:cs typeface="Garamond" charset="0"/>
              </a:rPr>
              <a:t>Existence</a:t>
            </a:r>
            <a:endParaRPr lang="en-US" sz="1600" dirty="0" smtClean="0">
              <a:latin typeface="Garamond" charset="0"/>
              <a:ea typeface="Garamond" charset="0"/>
              <a:cs typeface="Garamond" charset="0"/>
            </a:endParaRPr>
          </a:p>
        </p:txBody>
      </p:sp>
      <p:sp>
        <p:nvSpPr>
          <p:cNvPr id="17" name="TextBox 16"/>
          <p:cNvSpPr txBox="1"/>
          <p:nvPr/>
        </p:nvSpPr>
        <p:spPr>
          <a:xfrm>
            <a:off x="4739569" y="3718273"/>
            <a:ext cx="1028649" cy="492443"/>
          </a:xfrm>
          <a:prstGeom prst="rect">
            <a:avLst/>
          </a:prstGeom>
          <a:noFill/>
        </p:spPr>
        <p:txBody>
          <a:bodyPr wrap="square" lIns="0" tIns="0" rIns="0" bIns="0" rtlCol="0">
            <a:spAutoFit/>
          </a:bodyPr>
          <a:lstStyle/>
          <a:p>
            <a:r>
              <a:rPr lang="en-US" sz="1600" dirty="0">
                <a:latin typeface="Garamond" charset="0"/>
                <a:ea typeface="Garamond" charset="0"/>
                <a:cs typeface="Garamond" charset="0"/>
              </a:rPr>
              <a:t>Comparing Traits</a:t>
            </a:r>
            <a:endParaRPr lang="en-US" sz="1600" dirty="0" smtClean="0">
              <a:latin typeface="Garamond" charset="0"/>
              <a:ea typeface="Garamond" charset="0"/>
              <a:cs typeface="Garamond" charset="0"/>
            </a:endParaRPr>
          </a:p>
        </p:txBody>
      </p:sp>
      <p:sp>
        <p:nvSpPr>
          <p:cNvPr id="18" name="TextBox 17"/>
          <p:cNvSpPr txBox="1"/>
          <p:nvPr/>
        </p:nvSpPr>
        <p:spPr>
          <a:xfrm>
            <a:off x="3411710" y="3663104"/>
            <a:ext cx="914399" cy="492443"/>
          </a:xfrm>
          <a:prstGeom prst="rect">
            <a:avLst/>
          </a:prstGeom>
          <a:noFill/>
        </p:spPr>
        <p:txBody>
          <a:bodyPr wrap="square" lIns="0" tIns="0" rIns="0" bIns="0" rtlCol="0">
            <a:spAutoFit/>
          </a:bodyPr>
          <a:lstStyle/>
          <a:p>
            <a:r>
              <a:rPr lang="en-US" sz="1600" dirty="0">
                <a:latin typeface="Garamond" charset="0"/>
                <a:ea typeface="Garamond" charset="0"/>
                <a:cs typeface="Garamond" charset="0"/>
              </a:rPr>
              <a:t>Presence in Medium</a:t>
            </a:r>
            <a:endParaRPr lang="en-US" sz="1600" dirty="0" smtClean="0">
              <a:latin typeface="Garamond" charset="0"/>
              <a:ea typeface="Garamond" charset="0"/>
              <a:cs typeface="Garamond" charset="0"/>
            </a:endParaRPr>
          </a:p>
        </p:txBody>
      </p:sp>
      <p:sp>
        <p:nvSpPr>
          <p:cNvPr id="19" name="TextBox 18"/>
          <p:cNvSpPr txBox="1"/>
          <p:nvPr/>
        </p:nvSpPr>
        <p:spPr>
          <a:xfrm>
            <a:off x="5031075" y="2981551"/>
            <a:ext cx="1113198" cy="492443"/>
          </a:xfrm>
          <a:prstGeom prst="rect">
            <a:avLst/>
          </a:prstGeom>
          <a:noFill/>
        </p:spPr>
        <p:txBody>
          <a:bodyPr wrap="square" lIns="0" tIns="0" rIns="0" bIns="0" rtlCol="0">
            <a:spAutoFit/>
          </a:bodyPr>
          <a:lstStyle/>
          <a:p>
            <a:r>
              <a:rPr lang="en-US" sz="1600" dirty="0" smtClean="0">
                <a:latin typeface="Garamond" charset="0"/>
                <a:ea typeface="Garamond" charset="0"/>
                <a:cs typeface="Garamond" charset="0"/>
              </a:rPr>
              <a:t> </a:t>
            </a:r>
            <a:r>
              <a:rPr lang="en-US" sz="1600" dirty="0">
                <a:latin typeface="Garamond" charset="0"/>
                <a:ea typeface="Garamond" charset="0"/>
                <a:cs typeface="Garamond" charset="0"/>
              </a:rPr>
              <a:t>Uniqueness of Trait</a:t>
            </a:r>
            <a:endParaRPr lang="en-US" sz="1600" dirty="0" smtClean="0">
              <a:latin typeface="Garamond" charset="0"/>
              <a:ea typeface="Garamond" charset="0"/>
              <a:cs typeface="Garamond" charset="0"/>
            </a:endParaRPr>
          </a:p>
        </p:txBody>
      </p:sp>
      <p:sp>
        <p:nvSpPr>
          <p:cNvPr id="20" name="TextBox 19"/>
          <p:cNvSpPr txBox="1"/>
          <p:nvPr/>
        </p:nvSpPr>
        <p:spPr>
          <a:xfrm>
            <a:off x="4077140" y="3366189"/>
            <a:ext cx="924805" cy="246221"/>
          </a:xfrm>
          <a:prstGeom prst="rect">
            <a:avLst/>
          </a:prstGeom>
          <a:noFill/>
        </p:spPr>
        <p:txBody>
          <a:bodyPr wrap="none" lIns="0" tIns="0" rIns="0" bIns="0" rtlCol="0">
            <a:spAutoFit/>
          </a:bodyPr>
          <a:lstStyle/>
          <a:p>
            <a:r>
              <a:rPr lang="en-US" sz="1600">
                <a:latin typeface="Garamond" charset="0"/>
                <a:ea typeface="Garamond" charset="0"/>
                <a:cs typeface="Garamond" charset="0"/>
              </a:rPr>
              <a:t>Relatedness</a:t>
            </a:r>
            <a:endParaRPr lang="en-US" sz="1600" dirty="0" smtClean="0">
              <a:latin typeface="Garamond" charset="0"/>
              <a:ea typeface="Garamond" charset="0"/>
              <a:cs typeface="Garamond" charset="0"/>
            </a:endParaRPr>
          </a:p>
        </p:txBody>
      </p:sp>
      <p:sp>
        <p:nvSpPr>
          <p:cNvPr id="21" name="TextBox 20"/>
          <p:cNvSpPr txBox="1"/>
          <p:nvPr/>
        </p:nvSpPr>
        <p:spPr>
          <a:xfrm>
            <a:off x="6561063" y="2404612"/>
            <a:ext cx="1644681" cy="246221"/>
          </a:xfrm>
          <a:prstGeom prst="rect">
            <a:avLst/>
          </a:prstGeom>
          <a:noFill/>
        </p:spPr>
        <p:txBody>
          <a:bodyPr wrap="none" lIns="0" tIns="0" rIns="0" bIns="0" rtlCol="0">
            <a:spAutoFit/>
          </a:bodyPr>
          <a:lstStyle/>
          <a:p>
            <a:r>
              <a:rPr lang="en-US" sz="1600" dirty="0">
                <a:latin typeface="Garamond" charset="0"/>
                <a:ea typeface="Garamond" charset="0"/>
                <a:cs typeface="Garamond" charset="0"/>
              </a:rPr>
              <a:t>Metric Measurement</a:t>
            </a:r>
            <a:endParaRPr lang="en-US" sz="1600" dirty="0" smtClean="0">
              <a:latin typeface="Garamond" charset="0"/>
              <a:ea typeface="Garamond" charset="0"/>
              <a:cs typeface="Garamond" charset="0"/>
            </a:endParaRPr>
          </a:p>
        </p:txBody>
      </p:sp>
      <p:sp>
        <p:nvSpPr>
          <p:cNvPr id="22" name="TextBox 21"/>
          <p:cNvSpPr txBox="1"/>
          <p:nvPr/>
        </p:nvSpPr>
        <p:spPr>
          <a:xfrm>
            <a:off x="5892478" y="4110533"/>
            <a:ext cx="946326" cy="492443"/>
          </a:xfrm>
          <a:prstGeom prst="rect">
            <a:avLst/>
          </a:prstGeom>
          <a:noFill/>
        </p:spPr>
        <p:txBody>
          <a:bodyPr wrap="square" lIns="0" tIns="0" rIns="0" bIns="0" rtlCol="0">
            <a:spAutoFit/>
          </a:bodyPr>
          <a:lstStyle/>
          <a:p>
            <a:r>
              <a:rPr lang="en-US" sz="1600" dirty="0">
                <a:latin typeface="Garamond" charset="0"/>
                <a:ea typeface="Garamond" charset="0"/>
                <a:cs typeface="Garamond" charset="0"/>
              </a:rPr>
              <a:t>Comparing Quantities</a:t>
            </a:r>
            <a:endParaRPr lang="en-US" sz="1600" dirty="0" smtClean="0">
              <a:latin typeface="Garamond" charset="0"/>
              <a:ea typeface="Garamond" charset="0"/>
              <a:cs typeface="Garamond" charset="0"/>
            </a:endParaRPr>
          </a:p>
        </p:txBody>
      </p:sp>
      <p:sp>
        <p:nvSpPr>
          <p:cNvPr id="23" name="TextBox 22"/>
          <p:cNvSpPr txBox="1"/>
          <p:nvPr/>
        </p:nvSpPr>
        <p:spPr>
          <a:xfrm>
            <a:off x="6150942" y="2821110"/>
            <a:ext cx="654025" cy="246221"/>
          </a:xfrm>
          <a:prstGeom prst="rect">
            <a:avLst/>
          </a:prstGeom>
          <a:noFill/>
        </p:spPr>
        <p:txBody>
          <a:bodyPr wrap="none" lIns="0" tIns="0" rIns="0" bIns="0" rtlCol="0">
            <a:spAutoFit/>
          </a:bodyPr>
          <a:lstStyle/>
          <a:p>
            <a:r>
              <a:rPr lang="en-US" sz="1600" dirty="0">
                <a:latin typeface="Garamond" charset="0"/>
                <a:ea typeface="Garamond" charset="0"/>
                <a:cs typeface="Garamond" charset="0"/>
              </a:rPr>
              <a:t>Ranking</a:t>
            </a:r>
            <a:endParaRPr lang="en-US" sz="1600" dirty="0" smtClean="0">
              <a:latin typeface="Garamond" charset="0"/>
              <a:ea typeface="Garamond" charset="0"/>
              <a:cs typeface="Garamond" charset="0"/>
            </a:endParaRPr>
          </a:p>
        </p:txBody>
      </p:sp>
      <p:sp>
        <p:nvSpPr>
          <p:cNvPr id="24" name="TextBox 23"/>
          <p:cNvSpPr txBox="1"/>
          <p:nvPr/>
        </p:nvSpPr>
        <p:spPr>
          <a:xfrm>
            <a:off x="6215846" y="3354976"/>
            <a:ext cx="421590" cy="246221"/>
          </a:xfrm>
          <a:prstGeom prst="rect">
            <a:avLst/>
          </a:prstGeom>
          <a:noFill/>
        </p:spPr>
        <p:txBody>
          <a:bodyPr wrap="none" lIns="0" tIns="0" rIns="0" bIns="0" rtlCol="0">
            <a:spAutoFit/>
          </a:bodyPr>
          <a:lstStyle/>
          <a:p>
            <a:r>
              <a:rPr lang="en-US" sz="1600" dirty="0">
                <a:latin typeface="Garamond" charset="0"/>
                <a:ea typeface="Garamond" charset="0"/>
                <a:cs typeface="Garamond" charset="0"/>
              </a:rPr>
              <a:t>Ratio</a:t>
            </a:r>
            <a:endParaRPr lang="en-US" sz="1600" dirty="0" smtClean="0">
              <a:latin typeface="Garamond" charset="0"/>
              <a:ea typeface="Garamond" charset="0"/>
              <a:cs typeface="Garamond" charset="0"/>
            </a:endParaRPr>
          </a:p>
        </p:txBody>
      </p:sp>
      <p:cxnSp>
        <p:nvCxnSpPr>
          <p:cNvPr id="25" name="Straight Connector 24"/>
          <p:cNvCxnSpPr>
            <a:stCxn id="8" idx="2"/>
            <a:endCxn id="9" idx="0"/>
          </p:cNvCxnSpPr>
          <p:nvPr/>
        </p:nvCxnSpPr>
        <p:spPr>
          <a:xfrm flipH="1">
            <a:off x="463664" y="2650833"/>
            <a:ext cx="983724" cy="198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2"/>
            <a:endCxn id="10" idx="0"/>
          </p:cNvCxnSpPr>
          <p:nvPr/>
        </p:nvCxnSpPr>
        <p:spPr>
          <a:xfrm flipH="1">
            <a:off x="459128" y="2650833"/>
            <a:ext cx="988260" cy="866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2"/>
            <a:endCxn id="11" idx="0"/>
          </p:cNvCxnSpPr>
          <p:nvPr/>
        </p:nvCxnSpPr>
        <p:spPr>
          <a:xfrm flipH="1">
            <a:off x="542663" y="2650833"/>
            <a:ext cx="904725" cy="1847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2"/>
            <a:endCxn id="13" idx="0"/>
          </p:cNvCxnSpPr>
          <p:nvPr/>
        </p:nvCxnSpPr>
        <p:spPr>
          <a:xfrm flipH="1">
            <a:off x="1168209" y="2650833"/>
            <a:ext cx="279179" cy="133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 idx="2"/>
            <a:endCxn id="12" idx="0"/>
          </p:cNvCxnSpPr>
          <p:nvPr/>
        </p:nvCxnSpPr>
        <p:spPr>
          <a:xfrm>
            <a:off x="1447388" y="2650833"/>
            <a:ext cx="188977" cy="910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2"/>
            <a:endCxn id="14" idx="0"/>
          </p:cNvCxnSpPr>
          <p:nvPr/>
        </p:nvCxnSpPr>
        <p:spPr>
          <a:xfrm>
            <a:off x="1447388" y="2650833"/>
            <a:ext cx="775091" cy="1235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 idx="2"/>
            <a:endCxn id="16" idx="0"/>
          </p:cNvCxnSpPr>
          <p:nvPr/>
        </p:nvCxnSpPr>
        <p:spPr>
          <a:xfrm>
            <a:off x="1447388" y="2650833"/>
            <a:ext cx="899990" cy="884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8" idx="2"/>
            <a:endCxn id="18" idx="0"/>
          </p:cNvCxnSpPr>
          <p:nvPr/>
        </p:nvCxnSpPr>
        <p:spPr>
          <a:xfrm>
            <a:off x="1447388" y="2650833"/>
            <a:ext cx="1517179" cy="129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8" idx="2"/>
            <a:endCxn id="15" idx="0"/>
          </p:cNvCxnSpPr>
          <p:nvPr/>
        </p:nvCxnSpPr>
        <p:spPr>
          <a:xfrm>
            <a:off x="1447388" y="2650833"/>
            <a:ext cx="1236794" cy="409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7" idx="2"/>
            <a:endCxn id="19" idx="0"/>
          </p:cNvCxnSpPr>
          <p:nvPr/>
        </p:nvCxnSpPr>
        <p:spPr>
          <a:xfrm flipH="1">
            <a:off x="3650978" y="2650833"/>
            <a:ext cx="783787" cy="449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7" idx="2"/>
            <a:endCxn id="21" idx="0"/>
          </p:cNvCxnSpPr>
          <p:nvPr/>
        </p:nvCxnSpPr>
        <p:spPr>
          <a:xfrm flipH="1">
            <a:off x="3868910" y="2650833"/>
            <a:ext cx="565855" cy="1012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2"/>
            <a:endCxn id="23" idx="0"/>
          </p:cNvCxnSpPr>
          <p:nvPr/>
        </p:nvCxnSpPr>
        <p:spPr>
          <a:xfrm>
            <a:off x="4434765" y="2650833"/>
            <a:ext cx="104778" cy="7153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7" idx="2"/>
            <a:endCxn id="20" idx="0"/>
          </p:cNvCxnSpPr>
          <p:nvPr/>
        </p:nvCxnSpPr>
        <p:spPr>
          <a:xfrm>
            <a:off x="4434765" y="2650833"/>
            <a:ext cx="819129" cy="1067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7" idx="2"/>
            <a:endCxn id="22" idx="0"/>
          </p:cNvCxnSpPr>
          <p:nvPr/>
        </p:nvCxnSpPr>
        <p:spPr>
          <a:xfrm>
            <a:off x="4434765" y="2650833"/>
            <a:ext cx="1152909" cy="330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4" idx="2"/>
            <a:endCxn id="26" idx="0"/>
          </p:cNvCxnSpPr>
          <p:nvPr/>
        </p:nvCxnSpPr>
        <p:spPr>
          <a:xfrm flipH="1">
            <a:off x="6477955" y="2650833"/>
            <a:ext cx="905449" cy="170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4" idx="2"/>
            <a:endCxn id="27" idx="0"/>
          </p:cNvCxnSpPr>
          <p:nvPr/>
        </p:nvCxnSpPr>
        <p:spPr>
          <a:xfrm flipH="1">
            <a:off x="6426641" y="2650833"/>
            <a:ext cx="956763" cy="704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2"/>
            <a:endCxn id="25" idx="0"/>
          </p:cNvCxnSpPr>
          <p:nvPr/>
        </p:nvCxnSpPr>
        <p:spPr>
          <a:xfrm flipH="1">
            <a:off x="6365641" y="2650833"/>
            <a:ext cx="1017763" cy="1459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211534" y="2907522"/>
            <a:ext cx="751482" cy="492443"/>
          </a:xfrm>
          <a:prstGeom prst="rect">
            <a:avLst/>
          </a:prstGeom>
          <a:noFill/>
        </p:spPr>
        <p:txBody>
          <a:bodyPr wrap="square" lIns="0" tIns="0" rIns="0" bIns="0" rtlCol="0">
            <a:spAutoFit/>
          </a:bodyPr>
          <a:lstStyle/>
          <a:p>
            <a:r>
              <a:rPr lang="en-US" sz="1600" dirty="0">
                <a:latin typeface="Garamond" charset="0"/>
                <a:ea typeface="Garamond" charset="0"/>
                <a:cs typeface="Garamond" charset="0"/>
              </a:rPr>
              <a:t>Quantity Transfer</a:t>
            </a:r>
            <a:endParaRPr lang="en-US" sz="1600" dirty="0" smtClean="0">
              <a:latin typeface="Garamond" charset="0"/>
              <a:ea typeface="Garamond" charset="0"/>
              <a:cs typeface="Garamond" charset="0"/>
            </a:endParaRPr>
          </a:p>
        </p:txBody>
      </p:sp>
      <p:sp>
        <p:nvSpPr>
          <p:cNvPr id="43" name="TextBox 42"/>
          <p:cNvSpPr txBox="1"/>
          <p:nvPr/>
        </p:nvSpPr>
        <p:spPr>
          <a:xfrm>
            <a:off x="7985339" y="3709264"/>
            <a:ext cx="1066709" cy="984885"/>
          </a:xfrm>
          <a:prstGeom prst="rect">
            <a:avLst/>
          </a:prstGeom>
          <a:noFill/>
        </p:spPr>
        <p:txBody>
          <a:bodyPr wrap="square" lIns="0" tIns="0" rIns="0" bIns="0" rtlCol="0">
            <a:spAutoFit/>
          </a:bodyPr>
          <a:lstStyle/>
          <a:p>
            <a:r>
              <a:rPr lang="en-US" sz="1600" dirty="0">
                <a:latin typeface="Garamond" charset="0"/>
                <a:ea typeface="Garamond" charset="0"/>
                <a:cs typeface="Garamond" charset="0"/>
              </a:rPr>
              <a:t>Magnitude of Change in Quantity Over Time</a:t>
            </a:r>
            <a:endParaRPr lang="en-US" sz="1600" dirty="0" smtClean="0">
              <a:latin typeface="Garamond" charset="0"/>
              <a:ea typeface="Garamond" charset="0"/>
              <a:cs typeface="Garamond" charset="0"/>
            </a:endParaRPr>
          </a:p>
        </p:txBody>
      </p:sp>
      <p:sp>
        <p:nvSpPr>
          <p:cNvPr id="44" name="TextBox 43"/>
          <p:cNvSpPr txBox="1"/>
          <p:nvPr/>
        </p:nvSpPr>
        <p:spPr>
          <a:xfrm>
            <a:off x="6596789" y="3818006"/>
            <a:ext cx="936410" cy="246221"/>
          </a:xfrm>
          <a:prstGeom prst="rect">
            <a:avLst/>
          </a:prstGeom>
          <a:noFill/>
        </p:spPr>
        <p:txBody>
          <a:bodyPr wrap="none" lIns="0" tIns="0" rIns="0" bIns="0" rtlCol="0">
            <a:spAutoFit/>
          </a:bodyPr>
          <a:lstStyle/>
          <a:p>
            <a:r>
              <a:rPr lang="en-US" sz="1600" dirty="0">
                <a:latin typeface="Garamond" charset="0"/>
                <a:ea typeface="Garamond" charset="0"/>
                <a:cs typeface="Garamond" charset="0"/>
              </a:rPr>
              <a:t>Correlation</a:t>
            </a:r>
            <a:endParaRPr lang="en-US" sz="1600" dirty="0" smtClean="0">
              <a:latin typeface="Garamond" charset="0"/>
              <a:ea typeface="Garamond" charset="0"/>
              <a:cs typeface="Garamond" charset="0"/>
            </a:endParaRPr>
          </a:p>
        </p:txBody>
      </p:sp>
      <p:sp>
        <p:nvSpPr>
          <p:cNvPr id="45" name="TextBox 44"/>
          <p:cNvSpPr txBox="1"/>
          <p:nvPr/>
        </p:nvSpPr>
        <p:spPr>
          <a:xfrm>
            <a:off x="7266407" y="3237608"/>
            <a:ext cx="862236" cy="492443"/>
          </a:xfrm>
          <a:prstGeom prst="rect">
            <a:avLst/>
          </a:prstGeom>
          <a:noFill/>
        </p:spPr>
        <p:txBody>
          <a:bodyPr wrap="square" lIns="0" tIns="0" rIns="0" bIns="0" rtlCol="0">
            <a:spAutoFit/>
          </a:bodyPr>
          <a:lstStyle/>
          <a:p>
            <a:r>
              <a:rPr lang="en-US" sz="1600">
                <a:latin typeface="Garamond" charset="0"/>
                <a:ea typeface="Garamond" charset="0"/>
                <a:cs typeface="Garamond" charset="0"/>
              </a:rPr>
              <a:t>Change in Quantity</a:t>
            </a:r>
            <a:endParaRPr lang="en-US" sz="1600" dirty="0" smtClean="0">
              <a:latin typeface="Garamond" charset="0"/>
              <a:ea typeface="Garamond" charset="0"/>
              <a:cs typeface="Garamond" charset="0"/>
            </a:endParaRPr>
          </a:p>
        </p:txBody>
      </p:sp>
      <p:cxnSp>
        <p:nvCxnSpPr>
          <p:cNvPr id="46" name="Straight Connector 45"/>
          <p:cNvCxnSpPr>
            <a:stCxn id="24" idx="2"/>
          </p:cNvCxnSpPr>
          <p:nvPr/>
        </p:nvCxnSpPr>
        <p:spPr>
          <a:xfrm flipH="1">
            <a:off x="7064994" y="2650833"/>
            <a:ext cx="318410" cy="1167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4" idx="2"/>
          </p:cNvCxnSpPr>
          <p:nvPr/>
        </p:nvCxnSpPr>
        <p:spPr>
          <a:xfrm>
            <a:off x="7383404" y="2650833"/>
            <a:ext cx="314121" cy="586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4" idx="2"/>
          </p:cNvCxnSpPr>
          <p:nvPr/>
        </p:nvCxnSpPr>
        <p:spPr>
          <a:xfrm>
            <a:off x="7383404" y="2650833"/>
            <a:ext cx="1135290" cy="1058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4" idx="2"/>
          </p:cNvCxnSpPr>
          <p:nvPr/>
        </p:nvCxnSpPr>
        <p:spPr>
          <a:xfrm>
            <a:off x="7383404" y="2650833"/>
            <a:ext cx="1203871" cy="256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16211" y="1804790"/>
            <a:ext cx="1837106" cy="246221"/>
          </a:xfrm>
          <a:prstGeom prst="rect">
            <a:avLst/>
          </a:prstGeom>
          <a:noFill/>
        </p:spPr>
        <p:txBody>
          <a:bodyPr wrap="none" lIns="0" tIns="0" rIns="0" bIns="0" rtlCol="0">
            <a:spAutoFit/>
          </a:bodyPr>
          <a:lstStyle/>
          <a:p>
            <a:r>
              <a:rPr lang="en-US" sz="1600" dirty="0" smtClean="0">
                <a:latin typeface="Garamond" charset="0"/>
                <a:ea typeface="Garamond" charset="0"/>
                <a:cs typeface="Garamond" charset="0"/>
              </a:rPr>
              <a:t>Political Factual Claims</a:t>
            </a:r>
          </a:p>
        </p:txBody>
      </p:sp>
      <p:cxnSp>
        <p:nvCxnSpPr>
          <p:cNvPr id="51" name="Straight Connector 50"/>
          <p:cNvCxnSpPr>
            <a:endCxn id="8" idx="0"/>
          </p:cNvCxnSpPr>
          <p:nvPr/>
        </p:nvCxnSpPr>
        <p:spPr>
          <a:xfrm flipH="1">
            <a:off x="1447388" y="2051011"/>
            <a:ext cx="2987376" cy="353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7" idx="0"/>
          </p:cNvCxnSpPr>
          <p:nvPr/>
        </p:nvCxnSpPr>
        <p:spPr>
          <a:xfrm>
            <a:off x="4434764" y="2051011"/>
            <a:ext cx="1" cy="353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4" idx="0"/>
          </p:cNvCxnSpPr>
          <p:nvPr/>
        </p:nvCxnSpPr>
        <p:spPr>
          <a:xfrm>
            <a:off x="4434764" y="2051011"/>
            <a:ext cx="2948640" cy="353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73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Ranking</a:t>
            </a:r>
            <a:endParaRPr lang="en-US"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44</a:t>
            </a:fld>
            <a:endParaRPr lang="en-US"/>
          </a:p>
        </p:txBody>
      </p:sp>
      <p:pic>
        <p:nvPicPr>
          <p:cNvPr id="279" name="Picture 278"/>
          <p:cNvPicPr>
            <a:picLocks noChangeAspect="1"/>
          </p:cNvPicPr>
          <p:nvPr/>
        </p:nvPicPr>
        <p:blipFill>
          <a:blip r:embed="rId2"/>
          <a:stretch>
            <a:fillRect/>
          </a:stretch>
        </p:blipFill>
        <p:spPr>
          <a:xfrm>
            <a:off x="1957917" y="1454150"/>
            <a:ext cx="5651500" cy="2997200"/>
          </a:xfrm>
          <a:prstGeom prst="rect">
            <a:avLst/>
          </a:prstGeom>
        </p:spPr>
      </p:pic>
    </p:spTree>
    <p:extLst>
      <p:ext uri="{BB962C8B-B14F-4D97-AF65-F5344CB8AC3E}">
        <p14:creationId xmlns:p14="http://schemas.microsoft.com/office/powerpoint/2010/main" val="864185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2023944"/>
            <a:ext cx="8658970" cy="900740"/>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5400" b="1" dirty="0" smtClean="0"/>
              <a:t>Claim Matcher</a:t>
            </a:r>
            <a:endParaRPr lang="en-US" sz="5400" b="1"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45</a:t>
            </a:fld>
            <a:endParaRPr lang="en-US"/>
          </a:p>
        </p:txBody>
      </p:sp>
    </p:spTree>
    <p:extLst>
      <p:ext uri="{BB962C8B-B14F-4D97-AF65-F5344CB8AC3E}">
        <p14:creationId xmlns:p14="http://schemas.microsoft.com/office/powerpoint/2010/main" val="1374772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46</a:t>
            </a:fld>
            <a:endParaRPr lang="en-US"/>
          </a:p>
        </p:txBody>
      </p:sp>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671402"/>
          </a:xfrm>
        </p:spPr>
        <p:txBody>
          <a:bodyPr/>
          <a:lstStyle/>
          <a:p>
            <a:r>
              <a:rPr lang="en-US" dirty="0" smtClean="0">
                <a:solidFill>
                  <a:srgbClr val="0064B1"/>
                </a:solidFill>
                <a:latin typeface="Garamond" panose="02020404030301010803" pitchFamily="18" charset="0"/>
              </a:rPr>
              <a:t>The First-ever End-to-end System</a:t>
            </a:r>
            <a:endParaRPr lang="en-US" dirty="0">
              <a:solidFill>
                <a:srgbClr val="0064B1"/>
              </a:solidFill>
              <a:latin typeface="Garamond" panose="02020404030301010803" pitchFamily="18" charset="0"/>
            </a:endParaRPr>
          </a:p>
        </p:txBody>
      </p:sp>
    </p:spTree>
    <p:extLst>
      <p:ext uri="{BB962C8B-B14F-4D97-AF65-F5344CB8AC3E}">
        <p14:creationId xmlns:p14="http://schemas.microsoft.com/office/powerpoint/2010/main" val="1458700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3998"/>
          </a:xfrm>
        </p:spPr>
        <p:txBody>
          <a:bodyPr/>
          <a:lstStyle/>
          <a:p>
            <a:r>
              <a:rPr lang="en-US" sz="4000" dirty="0"/>
              <a:t>Textual Entailment Algorithms</a:t>
            </a:r>
          </a:p>
        </p:txBody>
      </p:sp>
      <p:sp>
        <p:nvSpPr>
          <p:cNvPr id="3" name="Text Placeholder 2"/>
          <p:cNvSpPr>
            <a:spLocks noGrp="1"/>
          </p:cNvSpPr>
          <p:nvPr>
            <p:ph type="body" sz="quarter" idx="10"/>
          </p:nvPr>
        </p:nvSpPr>
        <p:spPr>
          <a:xfrm>
            <a:off x="389436" y="1151468"/>
            <a:ext cx="8363938" cy="1329595"/>
          </a:xfrm>
          <a:ln>
            <a:noFill/>
          </a:ln>
        </p:spPr>
        <p:txBody>
          <a:bodyPr/>
          <a:lstStyle/>
          <a:p>
            <a:pPr marL="0" indent="0">
              <a:buNone/>
            </a:pPr>
            <a:r>
              <a:rPr lang="en-US" sz="2400" dirty="0">
                <a:solidFill>
                  <a:schemeClr val="tx1"/>
                </a:solidFill>
              </a:rPr>
              <a:t>Textual entailment is defined as a </a:t>
            </a:r>
            <a:r>
              <a:rPr lang="en-US" sz="2400" b="1" dirty="0"/>
              <a:t>directional</a:t>
            </a:r>
            <a:r>
              <a:rPr lang="en-US" sz="2400" dirty="0">
                <a:solidFill>
                  <a:srgbClr val="FF0000"/>
                </a:solidFill>
              </a:rPr>
              <a:t> </a:t>
            </a:r>
            <a:r>
              <a:rPr lang="en-US" sz="2400" dirty="0">
                <a:solidFill>
                  <a:schemeClr val="tx1"/>
                </a:solidFill>
              </a:rPr>
              <a:t>relationship between pairs of text expressions, denoted by T (the entailing “Text”) and H (the entailed “Hypothesis”). We say that T entails H if humans reading T would typically infer that H is most likely true</a:t>
            </a:r>
            <a:r>
              <a:rPr lang="en-US" sz="2400" dirty="0" smtClean="0">
                <a:solidFill>
                  <a:schemeClr val="tx1"/>
                </a:solidFill>
              </a:rPr>
              <a:t>.</a:t>
            </a:r>
            <a:endParaRPr lang="en-US" sz="2400" dirty="0">
              <a:solidFill>
                <a:schemeClr val="tx1"/>
              </a:solidFill>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47</a:t>
            </a:fld>
            <a:endParaRPr lang="en-US"/>
          </a:p>
        </p:txBody>
      </p:sp>
    </p:spTree>
    <p:extLst>
      <p:ext uri="{BB962C8B-B14F-4D97-AF65-F5344CB8AC3E}">
        <p14:creationId xmlns:p14="http://schemas.microsoft.com/office/powerpoint/2010/main" val="98944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Preliminary Experiments</a:t>
            </a:r>
            <a:endParaRPr lang="en-US" sz="4000" dirty="0"/>
          </a:p>
        </p:txBody>
      </p:sp>
      <p:sp>
        <p:nvSpPr>
          <p:cNvPr id="3" name="Text Placeholder 2"/>
          <p:cNvSpPr>
            <a:spLocks noGrp="1"/>
          </p:cNvSpPr>
          <p:nvPr>
            <p:ph type="body" sz="quarter" idx="10"/>
          </p:nvPr>
        </p:nvSpPr>
        <p:spPr>
          <a:xfrm>
            <a:off x="389436" y="614896"/>
            <a:ext cx="8363938" cy="4382738"/>
          </a:xfrm>
          <a:ln>
            <a:noFill/>
          </a:ln>
        </p:spPr>
        <p:txBody>
          <a:bodyPr/>
          <a:lstStyle/>
          <a:p>
            <a:r>
              <a:rPr lang="en-US" sz="2800" dirty="0"/>
              <a:t>Small dataset:</a:t>
            </a:r>
          </a:p>
          <a:p>
            <a:pPr lvl="2"/>
            <a:r>
              <a:rPr lang="en-US" sz="2000" dirty="0"/>
              <a:t>2500 pairs(</a:t>
            </a:r>
            <a:r>
              <a:rPr lang="en-US" sz="2000" dirty="0" err="1"/>
              <a:t>text&amp;hypothesis</a:t>
            </a:r>
            <a:r>
              <a:rPr lang="en-US" sz="2000" dirty="0" smtClean="0"/>
              <a:t>): Cross </a:t>
            </a:r>
            <a:r>
              <a:rPr lang="en-US" sz="2000" dirty="0"/>
              <a:t>product </a:t>
            </a:r>
            <a:endParaRPr lang="en-US" sz="2000" dirty="0" smtClean="0"/>
          </a:p>
          <a:p>
            <a:pPr lvl="2"/>
            <a:r>
              <a:rPr lang="en-US" sz="2000" dirty="0" smtClean="0"/>
              <a:t>Text </a:t>
            </a:r>
            <a:r>
              <a:rPr lang="en-US" sz="2000" dirty="0"/>
              <a:t>(50 sentences from 2016 presidential debate)</a:t>
            </a:r>
          </a:p>
          <a:p>
            <a:pPr lvl="2"/>
            <a:r>
              <a:rPr lang="en-US" sz="2000" dirty="0"/>
              <a:t>Hypothesis (50 sentences from </a:t>
            </a:r>
            <a:r>
              <a:rPr lang="en-US" sz="2000" dirty="0" err="1"/>
              <a:t>Politifact</a:t>
            </a:r>
            <a:r>
              <a:rPr lang="en-US" sz="2000" dirty="0"/>
              <a:t>) </a:t>
            </a:r>
            <a:endParaRPr lang="en-US" sz="2000" dirty="0" smtClean="0"/>
          </a:p>
          <a:p>
            <a:r>
              <a:rPr lang="en-US" sz="2800" dirty="0"/>
              <a:t>Medium dataset:</a:t>
            </a:r>
          </a:p>
          <a:p>
            <a:pPr lvl="2"/>
            <a:r>
              <a:rPr lang="en-US" sz="2000" dirty="0"/>
              <a:t>~7 million pairs(</a:t>
            </a:r>
            <a:r>
              <a:rPr lang="en-US" sz="2000" dirty="0" err="1"/>
              <a:t>text&amp;hypothesis</a:t>
            </a:r>
            <a:r>
              <a:rPr lang="en-US" sz="2000" dirty="0"/>
              <a:t>)</a:t>
            </a:r>
          </a:p>
          <a:p>
            <a:pPr lvl="2"/>
            <a:r>
              <a:rPr lang="en-US" sz="2000" dirty="0"/>
              <a:t>Text (all 2016 presidential debate sentences 32k)</a:t>
            </a:r>
          </a:p>
          <a:p>
            <a:pPr lvl="2"/>
            <a:r>
              <a:rPr lang="en-US" sz="2000" dirty="0"/>
              <a:t>Hypothesis (only debate related sentences from </a:t>
            </a:r>
            <a:r>
              <a:rPr lang="en-US" sz="2000" dirty="0" err="1"/>
              <a:t>Politifact</a:t>
            </a:r>
            <a:r>
              <a:rPr lang="en-US" sz="2000" dirty="0"/>
              <a:t> ~</a:t>
            </a:r>
            <a:r>
              <a:rPr lang="en-US" sz="2000" dirty="0" smtClean="0"/>
              <a:t>220)</a:t>
            </a:r>
            <a:endParaRPr lang="en-US" sz="2000" dirty="0"/>
          </a:p>
          <a:p>
            <a:r>
              <a:rPr lang="en-US" sz="2800" dirty="0" smtClean="0"/>
              <a:t>Large dataset</a:t>
            </a:r>
            <a:r>
              <a:rPr lang="en-US" sz="2800" dirty="0"/>
              <a:t>:</a:t>
            </a:r>
          </a:p>
          <a:p>
            <a:pPr lvl="2"/>
            <a:r>
              <a:rPr lang="en-US" sz="2000" dirty="0"/>
              <a:t>~35 million </a:t>
            </a:r>
            <a:r>
              <a:rPr lang="en-US" sz="2000" dirty="0" smtClean="0"/>
              <a:t>pairs (</a:t>
            </a:r>
            <a:r>
              <a:rPr lang="en-US" sz="2000" dirty="0" err="1"/>
              <a:t>text&amp;hypothesis</a:t>
            </a:r>
            <a:r>
              <a:rPr lang="en-US" sz="2000" dirty="0"/>
              <a:t>)</a:t>
            </a:r>
          </a:p>
          <a:p>
            <a:pPr lvl="2"/>
            <a:r>
              <a:rPr lang="en-US" sz="2000" dirty="0"/>
              <a:t>Text (</a:t>
            </a:r>
            <a:r>
              <a:rPr lang="en-US" sz="2000" dirty="0" err="1"/>
              <a:t>Politifact</a:t>
            </a:r>
            <a:r>
              <a:rPr lang="en-US" sz="2000" dirty="0"/>
              <a:t> sentences ~6k)</a:t>
            </a:r>
          </a:p>
          <a:p>
            <a:pPr lvl="2"/>
            <a:r>
              <a:rPr lang="en-US" sz="2000" dirty="0"/>
              <a:t>Hypothesis (2016 presidential debate sentences ~</a:t>
            </a:r>
            <a:r>
              <a:rPr lang="en-US" sz="2000" dirty="0" smtClean="0"/>
              <a:t>6k)</a:t>
            </a:r>
          </a:p>
        </p:txBody>
      </p:sp>
      <p:sp>
        <p:nvSpPr>
          <p:cNvPr id="4" name="Slide Number Placeholder 3"/>
          <p:cNvSpPr>
            <a:spLocks noGrp="1"/>
          </p:cNvSpPr>
          <p:nvPr>
            <p:ph type="sldNum" sz="quarter" idx="11"/>
          </p:nvPr>
        </p:nvSpPr>
        <p:spPr/>
        <p:txBody>
          <a:bodyPr/>
          <a:lstStyle/>
          <a:p>
            <a:fld id="{30DB7900-D72E-4025-AF90-97BD6DF59E7D}" type="slidenum">
              <a:rPr lang="en-US" smtClean="0"/>
              <a:pPr/>
              <a:t>48</a:t>
            </a:fld>
            <a:endParaRPr lang="en-US"/>
          </a:p>
        </p:txBody>
      </p:sp>
    </p:spTree>
    <p:extLst>
      <p:ext uri="{BB962C8B-B14F-4D97-AF65-F5344CB8AC3E}">
        <p14:creationId xmlns:p14="http://schemas.microsoft.com/office/powerpoint/2010/main" val="60000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Preliminary Experiments</a:t>
            </a:r>
            <a:endParaRPr lang="en-US" sz="4000" dirty="0"/>
          </a:p>
        </p:txBody>
      </p:sp>
      <p:sp>
        <p:nvSpPr>
          <p:cNvPr id="3" name="Text Placeholder 2"/>
          <p:cNvSpPr>
            <a:spLocks noGrp="1"/>
          </p:cNvSpPr>
          <p:nvPr>
            <p:ph type="body" sz="quarter" idx="10"/>
          </p:nvPr>
        </p:nvSpPr>
        <p:spPr>
          <a:xfrm>
            <a:off x="389436" y="826563"/>
            <a:ext cx="8363938" cy="3693319"/>
          </a:xfrm>
          <a:ln>
            <a:noFill/>
          </a:ln>
        </p:spPr>
        <p:txBody>
          <a:bodyPr/>
          <a:lstStyle/>
          <a:p>
            <a:r>
              <a:rPr lang="en-US" dirty="0" err="1"/>
              <a:t>EditDistance</a:t>
            </a:r>
            <a:endParaRPr lang="en-US" dirty="0"/>
          </a:p>
          <a:p>
            <a:endParaRPr lang="en-US" dirty="0"/>
          </a:p>
          <a:p>
            <a:pPr marL="0" indent="0">
              <a:buNone/>
            </a:pPr>
            <a:endParaRPr lang="en-US" dirty="0"/>
          </a:p>
          <a:p>
            <a:endParaRPr lang="en-US" dirty="0"/>
          </a:p>
          <a:p>
            <a:r>
              <a:rPr lang="en-US" dirty="0"/>
              <a:t>TIE </a:t>
            </a:r>
            <a:r>
              <a:rPr lang="en-US" dirty="0">
                <a:solidFill>
                  <a:srgbClr val="F58026"/>
                </a:solidFill>
              </a:rPr>
              <a:t>(</a:t>
            </a:r>
            <a:r>
              <a:rPr lang="en-US" dirty="0" err="1">
                <a:solidFill>
                  <a:srgbClr val="F58026"/>
                </a:solidFill>
              </a:rPr>
              <a:t>MaxEntClassificationEDA</a:t>
            </a:r>
            <a:r>
              <a:rPr lang="en-US" dirty="0">
                <a:solidFill>
                  <a:srgbClr val="F58026"/>
                </a:solidFill>
              </a:rPr>
              <a:t>) </a:t>
            </a:r>
          </a:p>
          <a:p>
            <a:endParaRPr lang="en-US" dirty="0"/>
          </a:p>
          <a:p>
            <a:endParaRPr lang="en-US"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49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8377700"/>
              </p:ext>
            </p:extLst>
          </p:nvPr>
        </p:nvGraphicFramePr>
        <p:xfrm>
          <a:off x="680720" y="1428782"/>
          <a:ext cx="6096000" cy="11887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Precision</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Recall</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r>
              <a:tr h="370840">
                <a:tc>
                  <a:txBody>
                    <a:bodyPr/>
                    <a:lstStyle/>
                    <a:p>
                      <a:r>
                        <a:rPr lang="en-US" sz="2000" b="1" baseline="0" dirty="0" smtClean="0">
                          <a:ln>
                            <a:solidFill>
                              <a:schemeClr val="tx1">
                                <a:alpha val="42000"/>
                              </a:schemeClr>
                            </a:solidFill>
                          </a:ln>
                          <a:solidFill>
                            <a:schemeClr val="tx1"/>
                          </a:solidFill>
                          <a:latin typeface="Garamond" charset="0"/>
                          <a:ea typeface="Garamond" charset="0"/>
                          <a:cs typeface="Garamond" charset="0"/>
                        </a:rPr>
                        <a:t>Small Dataset</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0.87</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1</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r>
              <a:tr h="370840">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Medium </a:t>
                      </a:r>
                      <a:r>
                        <a:rPr lang="en-US" sz="2000" b="1" dirty="0" smtClean="0">
                          <a:ln>
                            <a:solidFill>
                              <a:schemeClr val="tx1">
                                <a:alpha val="42000"/>
                              </a:schemeClr>
                            </a:solidFill>
                          </a:ln>
                          <a:solidFill>
                            <a:schemeClr val="tx1"/>
                          </a:solidFill>
                          <a:latin typeface="Garamond" charset="0"/>
                          <a:ea typeface="Garamond" charset="0"/>
                          <a:cs typeface="Garamond" charset="0"/>
                        </a:rPr>
                        <a:t>Dataset</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1</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c>
                  <a:txBody>
                    <a:bodyPr/>
                    <a:lstStyle/>
                    <a:p>
                      <a:r>
                        <a:rPr lang="en-US" sz="2000" b="1" dirty="0" smtClean="0">
                          <a:ln>
                            <a:solidFill>
                              <a:schemeClr val="tx1">
                                <a:alpha val="42000"/>
                              </a:schemeClr>
                            </a:solidFill>
                          </a:ln>
                          <a:solidFill>
                            <a:schemeClr val="tx1"/>
                          </a:solidFill>
                          <a:latin typeface="Garamond" charset="0"/>
                          <a:ea typeface="Garamond" charset="0"/>
                          <a:cs typeface="Garamond" charset="0"/>
                        </a:rPr>
                        <a:t>0.83</a:t>
                      </a:r>
                      <a:endParaRPr lang="en-US" sz="2000" b="1" dirty="0">
                        <a:ln>
                          <a:solidFill>
                            <a:schemeClr val="tx1">
                              <a:alpha val="42000"/>
                            </a:schemeClr>
                          </a:solidFill>
                        </a:ln>
                        <a:solidFill>
                          <a:schemeClr val="tx1"/>
                        </a:solidFill>
                        <a:latin typeface="Garamond" charset="0"/>
                        <a:ea typeface="Garamond" charset="0"/>
                        <a:cs typeface="Garamond" charset="0"/>
                      </a:endParaRPr>
                    </a:p>
                  </a:txBody>
                  <a:tcP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7848645"/>
              </p:ext>
            </p:extLst>
          </p:nvPr>
        </p:nvGraphicFramePr>
        <p:xfrm>
          <a:off x="680720" y="3463449"/>
          <a:ext cx="6096000" cy="11887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sz="2000" b="1" dirty="0">
                        <a:solidFill>
                          <a:schemeClr val="tx1"/>
                        </a:solidFill>
                        <a:latin typeface="Garamond" charset="0"/>
                        <a:ea typeface="Garamond" charset="0"/>
                        <a:cs typeface="Garamond" charset="0"/>
                      </a:endParaRPr>
                    </a:p>
                  </a:txBody>
                  <a:tcPr>
                    <a:noFill/>
                  </a:tcPr>
                </a:tc>
                <a:tc>
                  <a:txBody>
                    <a:bodyPr/>
                    <a:lstStyle/>
                    <a:p>
                      <a:r>
                        <a:rPr lang="en-US" sz="2000" b="1" dirty="0" smtClean="0">
                          <a:solidFill>
                            <a:schemeClr val="tx1"/>
                          </a:solidFill>
                          <a:latin typeface="Garamond" charset="0"/>
                          <a:ea typeface="Garamond" charset="0"/>
                          <a:cs typeface="Garamond" charset="0"/>
                        </a:rPr>
                        <a:t>Precision</a:t>
                      </a:r>
                      <a:endParaRPr lang="en-US" sz="2000" b="1" dirty="0">
                        <a:solidFill>
                          <a:schemeClr val="tx1"/>
                        </a:solidFill>
                        <a:latin typeface="Garamond" charset="0"/>
                        <a:ea typeface="Garamond" charset="0"/>
                        <a:cs typeface="Garamond" charset="0"/>
                      </a:endParaRPr>
                    </a:p>
                  </a:txBody>
                  <a:tcPr>
                    <a:noFill/>
                  </a:tcPr>
                </a:tc>
                <a:tc>
                  <a:txBody>
                    <a:bodyPr/>
                    <a:lstStyle/>
                    <a:p>
                      <a:r>
                        <a:rPr lang="en-US" sz="2000" b="1" dirty="0" smtClean="0">
                          <a:solidFill>
                            <a:schemeClr val="tx1"/>
                          </a:solidFill>
                          <a:latin typeface="Garamond" charset="0"/>
                          <a:ea typeface="Garamond" charset="0"/>
                          <a:cs typeface="Garamond" charset="0"/>
                        </a:rPr>
                        <a:t>Recall</a:t>
                      </a:r>
                      <a:endParaRPr lang="en-US" sz="2000" b="1" dirty="0">
                        <a:solidFill>
                          <a:schemeClr val="tx1"/>
                        </a:solidFill>
                        <a:latin typeface="Garamond" charset="0"/>
                        <a:ea typeface="Garamond" charset="0"/>
                        <a:cs typeface="Garamond" charset="0"/>
                      </a:endParaRPr>
                    </a:p>
                  </a:txBody>
                  <a:tcPr>
                    <a:noFill/>
                  </a:tcPr>
                </a:tc>
              </a:tr>
              <a:tr h="370840">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b="1" baseline="0" dirty="0" smtClean="0">
                          <a:solidFill>
                            <a:schemeClr val="tx1"/>
                          </a:solidFill>
                          <a:latin typeface="Garamond" charset="0"/>
                          <a:ea typeface="Garamond" charset="0"/>
                          <a:cs typeface="Garamond" charset="0"/>
                        </a:rPr>
                        <a:t>Small Dataset</a:t>
                      </a:r>
                      <a:endParaRPr lang="en-US" sz="2000" b="1" dirty="0" smtClean="0">
                        <a:solidFill>
                          <a:schemeClr val="tx1"/>
                        </a:solidFill>
                        <a:latin typeface="Garamond" charset="0"/>
                        <a:ea typeface="Garamond" charset="0"/>
                        <a:cs typeface="Garamond" charset="0"/>
                      </a:endParaRPr>
                    </a:p>
                  </a:txBody>
                  <a:tcPr>
                    <a:noFill/>
                  </a:tcPr>
                </a:tc>
                <a:tc>
                  <a:txBody>
                    <a:bodyPr/>
                    <a:lstStyle/>
                    <a:p>
                      <a:r>
                        <a:rPr lang="en-US" sz="2000" b="1" dirty="0" smtClean="0">
                          <a:solidFill>
                            <a:schemeClr val="tx1"/>
                          </a:solidFill>
                          <a:latin typeface="Garamond" charset="0"/>
                          <a:ea typeface="Garamond" charset="0"/>
                          <a:cs typeface="Garamond" charset="0"/>
                        </a:rPr>
                        <a:t>1</a:t>
                      </a:r>
                      <a:endParaRPr lang="en-US" sz="2000" b="1" dirty="0">
                        <a:solidFill>
                          <a:schemeClr val="tx1"/>
                        </a:solidFill>
                        <a:latin typeface="Garamond" charset="0"/>
                        <a:ea typeface="Garamond" charset="0"/>
                        <a:cs typeface="Garamond" charset="0"/>
                      </a:endParaRPr>
                    </a:p>
                  </a:txBody>
                  <a:tcPr>
                    <a:noFill/>
                  </a:tcPr>
                </a:tc>
                <a:tc>
                  <a:txBody>
                    <a:bodyPr/>
                    <a:lstStyle/>
                    <a:p>
                      <a:r>
                        <a:rPr lang="en-US" sz="2000" b="1" dirty="0" smtClean="0">
                          <a:solidFill>
                            <a:schemeClr val="tx1"/>
                          </a:solidFill>
                          <a:latin typeface="Garamond" charset="0"/>
                          <a:ea typeface="Garamond" charset="0"/>
                          <a:cs typeface="Garamond" charset="0"/>
                        </a:rPr>
                        <a:t>0.88</a:t>
                      </a:r>
                      <a:endParaRPr lang="en-US" sz="2000" b="1" dirty="0">
                        <a:solidFill>
                          <a:schemeClr val="tx1"/>
                        </a:solidFill>
                        <a:latin typeface="Garamond" charset="0"/>
                        <a:ea typeface="Garamond" charset="0"/>
                        <a:cs typeface="Garamond" charset="0"/>
                      </a:endParaRPr>
                    </a:p>
                  </a:txBody>
                  <a:tcPr>
                    <a:noFill/>
                  </a:tcPr>
                </a:tc>
              </a:tr>
              <a:tr h="370840">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latin typeface="Garamond" charset="0"/>
                          <a:ea typeface="Garamond" charset="0"/>
                          <a:cs typeface="Garamond" charset="0"/>
                        </a:rPr>
                        <a:t>Large</a:t>
                      </a:r>
                      <a:r>
                        <a:rPr lang="en-US" sz="2000" b="1" baseline="0" dirty="0" smtClean="0">
                          <a:solidFill>
                            <a:schemeClr val="tx1"/>
                          </a:solidFill>
                          <a:latin typeface="Garamond" charset="0"/>
                          <a:ea typeface="Garamond" charset="0"/>
                          <a:cs typeface="Garamond" charset="0"/>
                        </a:rPr>
                        <a:t> </a:t>
                      </a:r>
                      <a:r>
                        <a:rPr lang="en-US" sz="2000" b="1" baseline="0" dirty="0" smtClean="0">
                          <a:solidFill>
                            <a:schemeClr val="tx1"/>
                          </a:solidFill>
                          <a:latin typeface="Garamond" charset="0"/>
                          <a:ea typeface="Garamond" charset="0"/>
                          <a:cs typeface="Garamond" charset="0"/>
                        </a:rPr>
                        <a:t>D</a:t>
                      </a:r>
                      <a:r>
                        <a:rPr lang="en-US" sz="2000" b="1" dirty="0" smtClean="0">
                          <a:solidFill>
                            <a:schemeClr val="tx1"/>
                          </a:solidFill>
                          <a:latin typeface="Garamond" charset="0"/>
                          <a:ea typeface="Garamond" charset="0"/>
                          <a:cs typeface="Garamond" charset="0"/>
                        </a:rPr>
                        <a:t>ataset</a:t>
                      </a:r>
                    </a:p>
                  </a:txBody>
                  <a:tcPr>
                    <a:noFill/>
                  </a:tcPr>
                </a:tc>
                <a:tc>
                  <a:txBody>
                    <a:bodyPr/>
                    <a:lstStyle/>
                    <a:p>
                      <a:r>
                        <a:rPr lang="en-US" sz="2000" b="1" dirty="0" smtClean="0">
                          <a:solidFill>
                            <a:schemeClr val="tx1"/>
                          </a:solidFill>
                          <a:latin typeface="Garamond" charset="0"/>
                          <a:ea typeface="Garamond" charset="0"/>
                          <a:cs typeface="Garamond" charset="0"/>
                        </a:rPr>
                        <a:t>1</a:t>
                      </a:r>
                      <a:endParaRPr lang="en-US" sz="2000" b="1" dirty="0">
                        <a:solidFill>
                          <a:schemeClr val="tx1"/>
                        </a:solidFill>
                        <a:latin typeface="Garamond" charset="0"/>
                        <a:ea typeface="Garamond" charset="0"/>
                        <a:cs typeface="Garamond" charset="0"/>
                      </a:endParaRPr>
                    </a:p>
                  </a:txBody>
                  <a:tcPr>
                    <a:noFill/>
                  </a:tcPr>
                </a:tc>
                <a:tc>
                  <a:txBody>
                    <a:bodyPr/>
                    <a:lstStyle/>
                    <a:p>
                      <a:r>
                        <a:rPr lang="en-US" sz="2000" b="1" dirty="0" smtClean="0">
                          <a:solidFill>
                            <a:schemeClr val="tx1"/>
                          </a:solidFill>
                          <a:latin typeface="Garamond" charset="0"/>
                          <a:ea typeface="Garamond" charset="0"/>
                          <a:cs typeface="Garamond" charset="0"/>
                        </a:rPr>
                        <a:t>O</a:t>
                      </a:r>
                      <a:r>
                        <a:rPr lang="en-US" altLang="zh-CN" sz="2000" b="1" dirty="0" smtClean="0">
                          <a:solidFill>
                            <a:schemeClr val="tx1"/>
                          </a:solidFill>
                          <a:latin typeface="Garamond" charset="0"/>
                          <a:ea typeface="Garamond" charset="0"/>
                          <a:cs typeface="Garamond" charset="0"/>
                        </a:rPr>
                        <a:t>ngoing</a:t>
                      </a:r>
                      <a:endParaRPr lang="en-US" sz="2000" b="1" dirty="0">
                        <a:solidFill>
                          <a:schemeClr val="tx1"/>
                        </a:solidFill>
                        <a:latin typeface="Garamond" charset="0"/>
                        <a:ea typeface="Garamond" charset="0"/>
                        <a:cs typeface="Garamond" charset="0"/>
                      </a:endParaRPr>
                    </a:p>
                  </a:txBody>
                  <a:tcPr>
                    <a:noFill/>
                  </a:tcPr>
                </a:tc>
              </a:tr>
            </a:tbl>
          </a:graphicData>
        </a:graphic>
      </p:graphicFrame>
    </p:spTree>
    <p:extLst>
      <p:ext uri="{BB962C8B-B14F-4D97-AF65-F5344CB8AC3E}">
        <p14:creationId xmlns:p14="http://schemas.microsoft.com/office/powerpoint/2010/main" val="120460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Fact-checking </a:t>
            </a:r>
            <a:r>
              <a:rPr lang="en-US" dirty="0"/>
              <a:t>is </a:t>
            </a:r>
            <a:r>
              <a:rPr lang="en-US" dirty="0" smtClean="0"/>
              <a:t>Hard</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a:t>
            </a:r>
            <a:r>
              <a:rPr lang="en-US" sz="1100" dirty="0" smtClean="0">
                <a:latin typeface="Garamond" panose="02020404030301010803" pitchFamily="18" charset="0"/>
              </a:rPr>
              <a:t>s3.amazonaws.com/thf_media/2010/pdf/Military_chartbook.pdf</a:t>
            </a:r>
          </a:p>
          <a:p>
            <a:r>
              <a:rPr lang="en-US" sz="1100" dirty="0">
                <a:latin typeface="Garamond" panose="02020404030301010803" pitchFamily="18" charset="0"/>
              </a:rPr>
              <a:t>http://en.wikipedia.org/wiki/United_States_Navy</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r>
              <a:rPr lang="en-US" sz="4000" dirty="0" smtClean="0">
                <a:solidFill>
                  <a:schemeClr val="accent5">
                    <a:lumMod val="75000"/>
                  </a:schemeClr>
                </a:solidFill>
                <a:latin typeface="Segoe UI Light" pitchFamily="34" charset="0"/>
              </a:rPr>
              <a:t>vs</a:t>
            </a:r>
          </a:p>
        </p:txBody>
      </p:sp>
      <p:sp>
        <p:nvSpPr>
          <p:cNvPr id="4" name="Slide Number Placeholder 3"/>
          <p:cNvSpPr>
            <a:spLocks noGrp="1"/>
          </p:cNvSpPr>
          <p:nvPr>
            <p:ph type="sldNum" sz="quarter" idx="11"/>
          </p:nvPr>
        </p:nvSpPr>
        <p:spPr/>
        <p:txBody>
          <a:bodyPr/>
          <a:lstStyle/>
          <a:p>
            <a:fld id="{30DB7900-D72E-4025-AF90-97BD6DF59E7D}" type="slidenum">
              <a:rPr lang="en-US" smtClean="0"/>
              <a:pPr/>
              <a:t>5</a:t>
            </a:fld>
            <a:endParaRPr lang="en-US"/>
          </a:p>
        </p:txBody>
      </p:sp>
    </p:spTree>
    <p:extLst>
      <p:ext uri="{BB962C8B-B14F-4D97-AF65-F5344CB8AC3E}">
        <p14:creationId xmlns:p14="http://schemas.microsoft.com/office/powerpoint/2010/main" val="1391764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391646"/>
          </a:xfrm>
        </p:spPr>
        <p:txBody>
          <a:bodyPr/>
          <a:lstStyle/>
          <a:p>
            <a:r>
              <a:rPr lang="en-US" sz="2800" dirty="0" smtClean="0">
                <a:solidFill>
                  <a:srgbClr val="F58026"/>
                </a:solidFill>
                <a:latin typeface="Garamond" panose="02020404030301010803" pitchFamily="18" charset="0"/>
              </a:rPr>
              <a:t>Current/Former UTA Students</a:t>
            </a:r>
          </a:p>
        </p:txBody>
      </p:sp>
      <p:sp>
        <p:nvSpPr>
          <p:cNvPr id="5" name="Text Placeholder 2"/>
          <p:cNvSpPr txBox="1">
            <a:spLocks/>
          </p:cNvSpPr>
          <p:nvPr/>
        </p:nvSpPr>
        <p:spPr>
          <a:xfrm>
            <a:off x="389436" y="1398567"/>
            <a:ext cx="2783134"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Naeemul</a:t>
            </a:r>
            <a:r>
              <a:rPr lang="en-US" sz="2000" dirty="0" smtClean="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Gensheng</a:t>
            </a:r>
            <a:r>
              <a:rPr lang="en-US" sz="2000" dirty="0">
                <a:solidFill>
                  <a:schemeClr val="tx1"/>
                </a:solidFill>
                <a:latin typeface="Garamond" panose="02020404030301010803" pitchFamily="18" charset="0"/>
              </a:rPr>
              <a:t>  Zhang</a:t>
            </a: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Fatma</a:t>
            </a:r>
            <a:r>
              <a:rPr lang="en-US" sz="2000" dirty="0" smtClean="0">
                <a:solidFill>
                  <a:schemeClr val="tx1"/>
                </a:solidFill>
                <a:latin typeface="Garamond" panose="02020404030301010803" pitchFamily="18" charset="0"/>
              </a:rPr>
              <a:t> </a:t>
            </a:r>
            <a:r>
              <a:rPr lang="en-US" sz="2000" dirty="0" err="1" smtClean="0">
                <a:solidFill>
                  <a:schemeClr val="tx1"/>
                </a:solidFill>
                <a:latin typeface="Garamond" panose="02020404030301010803" pitchFamily="18" charset="0"/>
              </a:rPr>
              <a:t>Arslan</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Josue </a:t>
            </a:r>
            <a:r>
              <a:rPr lang="en-US" sz="2000" dirty="0" smtClean="0">
                <a:solidFill>
                  <a:schemeClr val="tx1"/>
                </a:solidFill>
                <a:latin typeface="Garamond" panose="02020404030301010803" pitchFamily="18" charset="0"/>
              </a:rPr>
              <a:t>Caraballo</a:t>
            </a:r>
            <a:endParaRPr lang="en-US" sz="2000" dirty="0">
              <a:solidFill>
                <a:schemeClr val="tx1"/>
              </a:solidFill>
              <a:latin typeface="Garamond" panose="02020404030301010803" pitchFamily="18" charset="0"/>
            </a:endParaRPr>
          </a:p>
        </p:txBody>
      </p:sp>
      <p:sp>
        <p:nvSpPr>
          <p:cNvPr id="7" name="Text Placeholder 2"/>
          <p:cNvSpPr txBox="1">
            <a:spLocks/>
          </p:cNvSpPr>
          <p:nvPr/>
        </p:nvSpPr>
        <p:spPr>
          <a:xfrm>
            <a:off x="392979" y="2999190"/>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smtClean="0">
                <a:solidFill>
                  <a:srgbClr val="F58026"/>
                </a:solidFill>
                <a:latin typeface="Garamond" panose="02020404030301010803" pitchFamily="18" charset="0"/>
              </a:rPr>
              <a:t>Collaborators</a:t>
            </a:r>
          </a:p>
        </p:txBody>
      </p:sp>
      <p:sp>
        <p:nvSpPr>
          <p:cNvPr id="9" name="Text Placeholder 2"/>
          <p:cNvSpPr txBox="1">
            <a:spLocks/>
          </p:cNvSpPr>
          <p:nvPr/>
        </p:nvSpPr>
        <p:spPr>
          <a:xfrm>
            <a:off x="389436" y="3445988"/>
            <a:ext cx="4369941"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Bill  </a:t>
            </a:r>
            <a:r>
              <a:rPr lang="en-US" sz="2000" dirty="0" smtClean="0">
                <a:solidFill>
                  <a:schemeClr val="tx1"/>
                </a:solidFill>
                <a:latin typeface="Garamond" panose="02020404030301010803" pitchFamily="18" charset="0"/>
              </a:rPr>
              <a:t>Adair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Pankaj  </a:t>
            </a:r>
            <a:r>
              <a:rPr lang="en-US" sz="2000" dirty="0" smtClean="0">
                <a:solidFill>
                  <a:schemeClr val="tx1"/>
                </a:solidFill>
                <a:latin typeface="Garamond" panose="02020404030301010803" pitchFamily="18" charset="0"/>
              </a:rPr>
              <a:t>Agarwal (Duke)</a:t>
            </a:r>
          </a:p>
          <a:p>
            <a:pPr marL="342900" indent="-342900">
              <a:buFont typeface="Courier New" panose="02070309020205020404" pitchFamily="49" charset="0"/>
              <a:buChar char="o"/>
            </a:pPr>
            <a:r>
              <a:rPr lang="en-US" sz="2000" dirty="0" smtClean="0">
                <a:solidFill>
                  <a:schemeClr val="tx1"/>
                </a:solidFill>
                <a:latin typeface="Garamond" charset="0"/>
                <a:ea typeface="Garamond" charset="0"/>
                <a:cs typeface="Garamond" charset="0"/>
              </a:rPr>
              <a:t>Peter Fray</a:t>
            </a:r>
            <a:r>
              <a:rPr lang="en-US" altLang="zh-CN" sz="2000" dirty="0" smtClean="0">
                <a:solidFill>
                  <a:schemeClr val="tx1"/>
                </a:solidFill>
                <a:latin typeface="Garamond" charset="0"/>
                <a:ea typeface="Garamond" charset="0"/>
                <a:cs typeface="Garamond" charset="0"/>
              </a:rPr>
              <a:t>s</a:t>
            </a:r>
            <a:r>
              <a:rPr lang="zh-CN" altLang="en-US" sz="2000" dirty="0" smtClean="0">
                <a:solidFill>
                  <a:schemeClr val="tx1"/>
                </a:solidFill>
                <a:latin typeface="Garamond" charset="0"/>
                <a:ea typeface="Garamond" charset="0"/>
                <a:cs typeface="Garamond" charset="0"/>
              </a:rPr>
              <a:t> </a:t>
            </a:r>
            <a:r>
              <a:rPr lang="en-US" altLang="zh-CN" sz="2000" dirty="0" smtClean="0">
                <a:solidFill>
                  <a:schemeClr val="tx1"/>
                </a:solidFill>
                <a:latin typeface="Garamond" charset="0"/>
                <a:ea typeface="Garamond" charset="0"/>
                <a:cs typeface="Garamond" charset="0"/>
              </a:rPr>
              <a:t>(University of Technology Sydney)</a:t>
            </a:r>
          </a:p>
          <a:p>
            <a:pPr marL="342900" indent="-342900">
              <a:buFont typeface="Courier New" panose="02070309020205020404" pitchFamily="49" charset="0"/>
              <a:buChar char="o"/>
            </a:pPr>
            <a:r>
              <a:rPr lang="en-US" sz="2000" dirty="0" smtClean="0">
                <a:solidFill>
                  <a:schemeClr val="tx1"/>
                </a:solidFill>
                <a:latin typeface="Garamond" charset="0"/>
                <a:ea typeface="Garamond" charset="0"/>
                <a:cs typeface="Garamond" charset="0"/>
              </a:rPr>
              <a:t>James  Hamilton (Stanford)</a:t>
            </a:r>
          </a:p>
        </p:txBody>
      </p:sp>
      <p:sp>
        <p:nvSpPr>
          <p:cNvPr id="4" name="Slide Number Placeholder 3"/>
          <p:cNvSpPr>
            <a:spLocks noGrp="1"/>
          </p:cNvSpPr>
          <p:nvPr>
            <p:ph type="sldNum" sz="quarter" idx="11"/>
          </p:nvPr>
        </p:nvSpPr>
        <p:spPr/>
        <p:txBody>
          <a:bodyPr/>
          <a:lstStyle/>
          <a:p>
            <a:fld id="{30DB7900-D72E-4025-AF90-97BD6DF59E7D}" type="slidenum">
              <a:rPr lang="en-US" smtClean="0"/>
              <a:pPr/>
              <a:t>50</a:t>
            </a:fld>
            <a:endParaRPr lang="en-US"/>
          </a:p>
        </p:txBody>
      </p:sp>
      <p:sp>
        <p:nvSpPr>
          <p:cNvPr id="8" name="Text Placeholder 2"/>
          <p:cNvSpPr txBox="1">
            <a:spLocks/>
          </p:cNvSpPr>
          <p:nvPr/>
        </p:nvSpPr>
        <p:spPr>
          <a:xfrm>
            <a:off x="3419060" y="1398567"/>
            <a:ext cx="2711396"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Damian Jimenez</a:t>
            </a: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Siddhantsanjeev</a:t>
            </a:r>
            <a:r>
              <a:rPr lang="en-US" sz="2000" dirty="0" smtClean="0">
                <a:solidFill>
                  <a:schemeClr val="tx1"/>
                </a:solidFill>
                <a:latin typeface="Garamond" panose="02020404030301010803" pitchFamily="18" charset="0"/>
              </a:rPr>
              <a:t> </a:t>
            </a:r>
            <a:r>
              <a:rPr lang="en-US" sz="2000" dirty="0" err="1">
                <a:solidFill>
                  <a:schemeClr val="tx1"/>
                </a:solidFill>
                <a:latin typeface="Garamond" panose="02020404030301010803" pitchFamily="18" charset="0"/>
              </a:rPr>
              <a:t>Gawsane</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Shohedul</a:t>
            </a:r>
            <a:r>
              <a:rPr lang="en-US" sz="2000" dirty="0">
                <a:solidFill>
                  <a:schemeClr val="tx1"/>
                </a:solidFill>
                <a:latin typeface="Garamond" panose="02020404030301010803" pitchFamily="18" charset="0"/>
              </a:rPr>
              <a:t> </a:t>
            </a:r>
            <a:r>
              <a:rPr lang="en-US" sz="2000" dirty="0" smtClean="0">
                <a:solidFill>
                  <a:schemeClr val="tx1"/>
                </a:solidFill>
                <a:latin typeface="Garamond" panose="02020404030301010803" pitchFamily="18" charset="0"/>
              </a:rPr>
              <a:t>Hasan</a:t>
            </a:r>
          </a:p>
          <a:p>
            <a:pPr marL="342900" indent="-342900">
              <a:buFont typeface="Courier New" panose="02070309020205020404" pitchFamily="49" charset="0"/>
              <a:buChar char="o"/>
            </a:pPr>
            <a:r>
              <a:rPr lang="en-US" sz="2000" dirty="0" err="1">
                <a:solidFill>
                  <a:schemeClr val="tx1"/>
                </a:solidFill>
                <a:latin typeface="Garamond" panose="02020404030301010803" pitchFamily="18" charset="0"/>
              </a:rPr>
              <a:t>Minumol</a:t>
            </a:r>
            <a:r>
              <a:rPr lang="en-US" sz="2000" dirty="0">
                <a:solidFill>
                  <a:schemeClr val="tx1"/>
                </a:solidFill>
                <a:latin typeface="Garamond" panose="02020404030301010803" pitchFamily="18" charset="0"/>
              </a:rPr>
              <a:t> </a:t>
            </a:r>
            <a:r>
              <a:rPr lang="en-US" sz="2000" dirty="0" smtClean="0">
                <a:solidFill>
                  <a:schemeClr val="tx1"/>
                </a:solidFill>
                <a:latin typeface="Garamond" panose="02020404030301010803" pitchFamily="18" charset="0"/>
              </a:rPr>
              <a:t>Joseph</a:t>
            </a:r>
            <a:endParaRPr lang="en-US" sz="2000" dirty="0">
              <a:solidFill>
                <a:schemeClr val="tx1"/>
              </a:solidFill>
              <a:latin typeface="Garamond" panose="02020404030301010803" pitchFamily="18" charset="0"/>
            </a:endParaRPr>
          </a:p>
        </p:txBody>
      </p:sp>
      <p:sp>
        <p:nvSpPr>
          <p:cNvPr id="10" name="Text Placeholder 2"/>
          <p:cNvSpPr txBox="1">
            <a:spLocks/>
          </p:cNvSpPr>
          <p:nvPr/>
        </p:nvSpPr>
        <p:spPr>
          <a:xfrm>
            <a:off x="6420503" y="1398567"/>
            <a:ext cx="2267404" cy="10105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Aaditya</a:t>
            </a:r>
            <a:r>
              <a:rPr lang="en-US" sz="2000" dirty="0" smtClean="0">
                <a:solidFill>
                  <a:schemeClr val="tx1"/>
                </a:solidFill>
                <a:latin typeface="Garamond" panose="02020404030301010803" pitchFamily="18" charset="0"/>
              </a:rPr>
              <a:t> Kulkarni</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Anil </a:t>
            </a:r>
            <a:r>
              <a:rPr lang="en-US" sz="2000" dirty="0">
                <a:solidFill>
                  <a:schemeClr val="tx1"/>
                </a:solidFill>
                <a:latin typeface="Garamond" panose="02020404030301010803" pitchFamily="18" charset="0"/>
              </a:rPr>
              <a:t>Kumar </a:t>
            </a:r>
            <a:r>
              <a:rPr lang="en-US" sz="2000" dirty="0" err="1" smtClean="0">
                <a:solidFill>
                  <a:schemeClr val="tx1"/>
                </a:solidFill>
                <a:latin typeface="Garamond" panose="02020404030301010803" pitchFamily="18" charset="0"/>
              </a:rPr>
              <a:t>Nayak</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Vikas</a:t>
            </a:r>
            <a:r>
              <a:rPr lang="en-US" sz="2000" dirty="0" smtClean="0">
                <a:solidFill>
                  <a:schemeClr val="tx1"/>
                </a:solidFill>
                <a:latin typeface="Garamond" panose="02020404030301010803" pitchFamily="18" charset="0"/>
              </a:rPr>
              <a:t> Sable</a:t>
            </a:r>
          </a:p>
        </p:txBody>
      </p:sp>
      <p:sp>
        <p:nvSpPr>
          <p:cNvPr id="11" name="Text Placeholder 2"/>
          <p:cNvSpPr txBox="1">
            <a:spLocks/>
          </p:cNvSpPr>
          <p:nvPr/>
        </p:nvSpPr>
        <p:spPr>
          <a:xfrm>
            <a:off x="5075479" y="3445988"/>
            <a:ext cx="2936770" cy="137730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Mark  </a:t>
            </a:r>
            <a:r>
              <a:rPr lang="en-US" sz="2000" dirty="0" err="1">
                <a:solidFill>
                  <a:schemeClr val="tx1"/>
                </a:solidFill>
                <a:latin typeface="Garamond" panose="02020404030301010803" pitchFamily="18" charset="0"/>
              </a:rPr>
              <a:t>Tremayne</a:t>
            </a:r>
            <a:r>
              <a:rPr lang="en-US" sz="2000" dirty="0">
                <a:solidFill>
                  <a:schemeClr val="tx1"/>
                </a:solidFill>
                <a:latin typeface="Garamond" panose="02020404030301010803" pitchFamily="18" charset="0"/>
              </a:rPr>
              <a:t> (UTA)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You Wu (Google)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Jun  </a:t>
            </a:r>
            <a:r>
              <a:rPr lang="en-US" sz="2000" dirty="0">
                <a:solidFill>
                  <a:schemeClr val="tx1"/>
                </a:solidFill>
                <a:latin typeface="Garamond" panose="02020404030301010803" pitchFamily="18" charset="0"/>
              </a:rPr>
              <a:t>Yang </a:t>
            </a:r>
            <a:r>
              <a:rPr lang="en-US" sz="2000" dirty="0" smtClean="0">
                <a:solidFill>
                  <a:schemeClr val="tx1"/>
                </a:solidFill>
                <a:latin typeface="Garamond" panose="02020404030301010803" pitchFamily="18" charset="0"/>
              </a:rPr>
              <a:t>(Duke)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Cong Yu (Google)</a:t>
            </a:r>
          </a:p>
        </p:txBody>
      </p:sp>
    </p:spTree>
    <p:extLst>
      <p:ext uri="{BB962C8B-B14F-4D97-AF65-F5344CB8AC3E}">
        <p14:creationId xmlns:p14="http://schemas.microsoft.com/office/powerpoint/2010/main" val="545640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771525"/>
            <a:ext cx="8363938" cy="559449"/>
          </a:xfrm>
        </p:spPr>
        <p:txBody>
          <a:bodyPr/>
          <a:lstStyle/>
          <a:p>
            <a:r>
              <a:rPr lang="en-US" sz="4000" dirty="0" smtClean="0">
                <a:solidFill>
                  <a:srgbClr val="F58026"/>
                </a:solidFill>
                <a:latin typeface="Garamond" panose="02020404030301010803" pitchFamily="18" charset="0"/>
              </a:rPr>
              <a:t>Funding sponsors</a:t>
            </a:r>
            <a:endParaRPr lang="en-US" sz="4000" dirty="0">
              <a:solidFill>
                <a:srgbClr val="F58026"/>
              </a:solidFill>
              <a:latin typeface="Garamond" panose="02020404030301010803" pitchFamily="18" charset="0"/>
            </a:endParaRPr>
          </a:p>
        </p:txBody>
      </p:sp>
      <p:sp>
        <p:nvSpPr>
          <p:cNvPr id="6" name="Rectangle 5"/>
          <p:cNvSpPr/>
          <p:nvPr/>
        </p:nvSpPr>
        <p:spPr>
          <a:xfrm>
            <a:off x="381664" y="2521309"/>
            <a:ext cx="8348869" cy="1631216"/>
          </a:xfrm>
          <a:prstGeom prst="rect">
            <a:avLst/>
          </a:prstGeom>
        </p:spPr>
        <p:txBody>
          <a:bodyPr wrap="square">
            <a:spAutoFit/>
          </a:bodyPr>
          <a:lstStyle/>
          <a:p>
            <a:r>
              <a:rPr lang="en-US" sz="2000" b="1" dirty="0">
                <a:latin typeface="Garamond" panose="02020404030301010803" pitchFamily="18" charset="0"/>
              </a:rPr>
              <a:t>Disclaimer</a:t>
            </a:r>
            <a:r>
              <a:rPr lang="en-US" sz="2000" dirty="0">
                <a:latin typeface="Garamond" panose="02020404030301010803" pitchFamily="18" charset="0"/>
              </a:rPr>
              <a:t>: This material is based upon work partially supported by the National Science Foundation Grants </a:t>
            </a:r>
            <a:r>
              <a:rPr lang="en-US" sz="2000" dirty="0" smtClean="0">
                <a:latin typeface="Garamond" panose="02020404030301010803" pitchFamily="18" charset="0"/>
              </a:rPr>
              <a:t>1408928 </a:t>
            </a:r>
            <a:r>
              <a:rPr lang="en-US" sz="2000" dirty="0">
                <a:latin typeface="Garamond" panose="02020404030301010803" pitchFamily="18" charset="0"/>
              </a:rPr>
              <a:t>and </a:t>
            </a:r>
            <a:r>
              <a:rPr lang="en-US" sz="2000" dirty="0" smtClean="0">
                <a:latin typeface="Garamond" panose="02020404030301010803" pitchFamily="18" charset="0"/>
              </a:rPr>
              <a:t>1565699 and a Knight Prototype Fund from the Knight Foundation. </a:t>
            </a:r>
            <a:r>
              <a:rPr lang="en-US" sz="2000" dirty="0">
                <a:latin typeface="Garamond" panose="02020404030301010803" pitchFamily="18" charset="0"/>
              </a:rPr>
              <a:t>Any opinions, findings, and conclusions or recommendations expressed in this material are those of the author(s) and do not necessarily reflect the views of the funding agencies.</a:t>
            </a:r>
          </a:p>
        </p:txBody>
      </p:sp>
      <p:pic>
        <p:nvPicPr>
          <p:cNvPr id="1045" name="Picture 21" descr="UTA Logo.pn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84204" y="1767117"/>
            <a:ext cx="1871162" cy="444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71609" y="1512844"/>
            <a:ext cx="1270594" cy="95294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knight found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knight found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knight found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o6ych40o0am16zwr12vywxa1ccx.wpengine.netdna-cdn.com/files/2010/09/Knight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085214" y="1590675"/>
            <a:ext cx="947542" cy="83403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1"/>
          </p:nvPr>
        </p:nvSpPr>
        <p:spPr/>
        <p:txBody>
          <a:bodyPr/>
          <a:lstStyle/>
          <a:p>
            <a:fld id="{30DB7900-D72E-4025-AF90-97BD6DF59E7D}" type="slidenum">
              <a:rPr lang="en-US" smtClean="0"/>
              <a:pPr/>
              <a:t>51</a:t>
            </a:fld>
            <a:endParaRPr lang="en-US"/>
          </a:p>
        </p:txBody>
      </p:sp>
    </p:spTree>
    <p:extLst>
      <p:ext uri="{BB962C8B-B14F-4D97-AF65-F5344CB8AC3E}">
        <p14:creationId xmlns:p14="http://schemas.microsoft.com/office/powerpoint/2010/main" val="3397482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Thank You!  Questions?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3108030"/>
          </a:xfrm>
        </p:spPr>
        <p:txBody>
          <a:bodyPr/>
          <a:lstStyle/>
          <a:p>
            <a:pPr marL="457200" indent="-457200">
              <a:buFont typeface="Courier New" panose="02070309020205020404" pitchFamily="49" charset="0"/>
              <a:buChar char="o"/>
            </a:pPr>
            <a:r>
              <a:rPr lang="en-US" dirty="0" smtClean="0">
                <a:solidFill>
                  <a:schemeClr val="tx1"/>
                </a:solidFill>
              </a:rPr>
              <a:t>http://ranger.uta.edu/~cli</a:t>
            </a:r>
          </a:p>
          <a:p>
            <a:r>
              <a:rPr lang="en-US" dirty="0" smtClean="0">
                <a:solidFill>
                  <a:schemeClr val="tx1"/>
                </a:solidFill>
              </a:rPr>
              <a:t>cli@uta.edu</a:t>
            </a:r>
          </a:p>
          <a:p>
            <a:pPr marL="457200" indent="-457200">
              <a:buFont typeface="Courier New" panose="02070309020205020404" pitchFamily="49" charset="0"/>
              <a:buChar char="o"/>
            </a:pPr>
            <a:r>
              <a:rPr lang="en-US" dirty="0" smtClean="0">
                <a:solidFill>
                  <a:srgbClr val="F58026"/>
                </a:solidFill>
              </a:rPr>
              <a:t>Demo </a:t>
            </a:r>
            <a:r>
              <a:rPr lang="en-US" dirty="0" smtClean="0">
                <a:solidFill>
                  <a:schemeClr val="tx1"/>
                </a:solidFill>
              </a:rPr>
              <a:t> </a:t>
            </a:r>
          </a:p>
          <a:p>
            <a:r>
              <a:rPr lang="en-US" dirty="0" smtClean="0">
                <a:solidFill>
                  <a:schemeClr val="tx1"/>
                </a:solidFill>
              </a:rPr>
              <a:t>http://idir.uta.edu/claimbuster</a:t>
            </a:r>
          </a:p>
          <a:p>
            <a:pPr marL="457200" indent="-457200">
              <a:buFont typeface="Courier New" panose="02070309020205020404" pitchFamily="49" charset="0"/>
              <a:buChar char="o"/>
            </a:pPr>
            <a:r>
              <a:rPr lang="en-US" dirty="0" smtClean="0">
                <a:solidFill>
                  <a:srgbClr val="F58026"/>
                </a:solidFill>
              </a:rPr>
              <a:t>Please help us label the data</a:t>
            </a:r>
          </a:p>
          <a:p>
            <a:r>
              <a:rPr lang="en-US" dirty="0">
                <a:solidFill>
                  <a:schemeClr val="tx1"/>
                </a:solidFill>
              </a:rPr>
              <a:t>http://</a:t>
            </a:r>
            <a:r>
              <a:rPr lang="en-US" dirty="0" smtClean="0">
                <a:solidFill>
                  <a:schemeClr val="tx1"/>
                </a:solidFill>
              </a:rPr>
              <a:t>bit.ly/claimbusters</a:t>
            </a:r>
            <a:endParaRPr lang="en-US" dirty="0">
              <a:solidFill>
                <a:schemeClr val="tx1"/>
              </a:solidFill>
            </a:endParaRPr>
          </a:p>
        </p:txBody>
      </p:sp>
      <p:pic>
        <p:nvPicPr>
          <p:cNvPr id="4" name="Picture 3" descr="C:\Users\tremayne\Downloads\qrcode.28953934.png"/>
          <p:cNvPicPr/>
          <p:nvPr/>
        </p:nvPicPr>
        <p:blipFill>
          <a:blip r:embed="rId2" cstate="print">
            <a:extLst>
              <a:ext uri="{28A0092B-C50C-407E-A947-70E740481C1C}">
                <a14:useLocalDpi xmlns:a14="http://schemas.microsoft.com/office/drawing/2010/main"/>
              </a:ext>
            </a:extLst>
          </a:blip>
          <a:srcRect/>
          <a:stretch>
            <a:fillRect/>
          </a:stretch>
        </p:blipFill>
        <p:spPr bwMode="auto">
          <a:xfrm>
            <a:off x="5905252" y="2794436"/>
            <a:ext cx="2733923" cy="2083673"/>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fld id="{30DB7900-D72E-4025-AF90-97BD6DF59E7D}"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05252" y="521039"/>
            <a:ext cx="2733923" cy="2050444"/>
          </a:xfrm>
          <a:prstGeom prst="rect">
            <a:avLst/>
          </a:prstGeom>
        </p:spPr>
      </p:pic>
    </p:spTree>
    <p:extLst>
      <p:ext uri="{BB962C8B-B14F-4D97-AF65-F5344CB8AC3E}">
        <p14:creationId xmlns:p14="http://schemas.microsoft.com/office/powerpoint/2010/main" val="2854145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387798"/>
          </a:xfrm>
        </p:spPr>
        <p:txBody>
          <a:bodyPr/>
          <a:lstStyle/>
          <a:p>
            <a:r>
              <a:rPr lang="en-US" sz="2800" dirty="0">
                <a:solidFill>
                  <a:srgbClr val="0064B1"/>
                </a:solidFill>
              </a:rPr>
              <a:t>Fact-Checking is Time-Consuming and Resource-Demanding</a:t>
            </a:r>
          </a:p>
        </p:txBody>
      </p:sp>
      <p:sp>
        <p:nvSpPr>
          <p:cNvPr id="3" name="Slide Number Placeholder 2"/>
          <p:cNvSpPr>
            <a:spLocks noGrp="1"/>
          </p:cNvSpPr>
          <p:nvPr>
            <p:ph type="sldNum" sz="quarter" idx="11"/>
          </p:nvPr>
        </p:nvSpPr>
        <p:spPr/>
        <p:txBody>
          <a:bodyPr/>
          <a:lstStyle/>
          <a:p>
            <a:fld id="{30DB7900-D72E-4025-AF90-97BD6DF59E7D}" type="slidenum">
              <a:rPr lang="en-US" smtClean="0"/>
              <a:pPr/>
              <a:t>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4601" y="892347"/>
            <a:ext cx="4552950" cy="40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19665585">
            <a:off x="4942635" y="2415587"/>
            <a:ext cx="3012043" cy="1769715"/>
          </a:xfrm>
          <a:prstGeom prst="rect">
            <a:avLst/>
          </a:prstGeom>
          <a:noFill/>
        </p:spPr>
        <p:txBody>
          <a:bodyPr wrap="none" lIns="0" tIns="0" rIns="0" bIns="0" rtlCol="0">
            <a:spAutoFit/>
          </a:bodyPr>
          <a:lstStyle/>
          <a:p>
            <a:r>
              <a:rPr lang="en-US" sz="11500" smtClean="0">
                <a:solidFill>
                  <a:srgbClr val="FF0000"/>
                </a:solidFill>
                <a:latin typeface="Garamond" charset="0"/>
                <a:ea typeface="Garamond" charset="0"/>
                <a:cs typeface="Garamond" charset="0"/>
              </a:rPr>
              <a:t>satire</a:t>
            </a:r>
            <a:endParaRPr lang="en-US" sz="11500" dirty="0" smtClean="0">
              <a:solidFill>
                <a:srgbClr val="FF0000"/>
              </a:solidFill>
              <a:latin typeface="Garamond" charset="0"/>
              <a:ea typeface="Garamond" charset="0"/>
              <a:cs typeface="Garamond" charset="0"/>
            </a:endParaRPr>
          </a:p>
        </p:txBody>
      </p:sp>
    </p:spTree>
    <p:extLst>
      <p:ext uri="{BB962C8B-B14F-4D97-AF65-F5344CB8AC3E}">
        <p14:creationId xmlns:p14="http://schemas.microsoft.com/office/powerpoint/2010/main" val="976055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815507"/>
            <a:ext cx="8363938" cy="4087273"/>
          </a:xfrm>
        </p:spPr>
        <p:txBody>
          <a:bodyPr/>
          <a:lstStyle/>
          <a:p>
            <a:r>
              <a:rPr lang="en-US" dirty="0" smtClean="0"/>
              <a:t>Initiatives by Google, Facebook, and others</a:t>
            </a:r>
          </a:p>
          <a:p>
            <a:pPr lvl="1"/>
            <a:r>
              <a:rPr lang="en-US" sz="2400" dirty="0">
                <a:latin typeface="Garamond" charset="0"/>
                <a:ea typeface="Garamond" charset="0"/>
                <a:cs typeface="Garamond" charset="0"/>
              </a:rPr>
              <a:t>100+ active fact-checking sites in 2017 (</a:t>
            </a:r>
            <a:r>
              <a:rPr lang="en-US" sz="2400" dirty="0" err="1">
                <a:latin typeface="Garamond" charset="0"/>
                <a:ea typeface="Garamond" charset="0"/>
                <a:cs typeface="Garamond" charset="0"/>
              </a:rPr>
              <a:t>PolitiFact.com</a:t>
            </a:r>
            <a:r>
              <a:rPr lang="en-US" sz="2400" dirty="0">
                <a:latin typeface="Garamond" charset="0"/>
                <a:ea typeface="Garamond" charset="0"/>
                <a:cs typeface="Garamond" charset="0"/>
              </a:rPr>
              <a:t>, </a:t>
            </a:r>
            <a:r>
              <a:rPr lang="en-US" sz="2400" dirty="0" err="1">
                <a:latin typeface="Garamond" charset="0"/>
                <a:ea typeface="Garamond" charset="0"/>
                <a:cs typeface="Garamond" charset="0"/>
              </a:rPr>
              <a:t>FullFact.org</a:t>
            </a:r>
            <a:r>
              <a:rPr lang="en-US" sz="2400" dirty="0">
                <a:latin typeface="Garamond" charset="0"/>
                <a:ea typeface="Garamond" charset="0"/>
                <a:cs typeface="Garamond" charset="0"/>
              </a:rPr>
              <a:t>, CNN, Washington Post, New York Times, </a:t>
            </a:r>
            <a:r>
              <a:rPr lang="mr-IN" sz="2400" dirty="0" smtClean="0">
                <a:latin typeface="Garamond" charset="0"/>
                <a:ea typeface="Garamond" charset="0"/>
                <a:cs typeface="Garamond" charset="0"/>
              </a:rPr>
              <a:t>…</a:t>
            </a:r>
            <a:r>
              <a:rPr lang="en-US" sz="2400" dirty="0" smtClean="0">
                <a:latin typeface="Garamond" charset="0"/>
                <a:ea typeface="Garamond" charset="0"/>
                <a:cs typeface="Garamond" charset="0"/>
              </a:rPr>
              <a:t>)</a:t>
            </a:r>
          </a:p>
          <a:p>
            <a:pPr lvl="1"/>
            <a:r>
              <a:rPr lang="en-US" sz="2400" dirty="0" smtClean="0">
                <a:latin typeface="Garamond" charset="0"/>
                <a:ea typeface="Garamond" charset="0"/>
                <a:cs typeface="Garamond" charset="0"/>
              </a:rPr>
              <a:t>Google includes fact-checks in search results.</a:t>
            </a:r>
          </a:p>
          <a:p>
            <a:pPr lvl="1"/>
            <a:r>
              <a:rPr lang="en-US" sz="2400" dirty="0" smtClean="0">
                <a:latin typeface="Garamond" charset="0"/>
                <a:ea typeface="Garamond" charset="0"/>
                <a:cs typeface="Garamond" charset="0"/>
              </a:rPr>
              <a:t>Facebook lets users report false items</a:t>
            </a:r>
            <a:r>
              <a:rPr lang="en-US" sz="2400" dirty="0">
                <a:latin typeface="Garamond" charset="0"/>
                <a:ea typeface="Garamond" charset="0"/>
                <a:cs typeface="Garamond" charset="0"/>
              </a:rPr>
              <a:t> </a:t>
            </a:r>
            <a:r>
              <a:rPr lang="en-US" sz="2400" dirty="0" smtClean="0">
                <a:latin typeface="Garamond" charset="0"/>
                <a:ea typeface="Garamond" charset="0"/>
                <a:cs typeface="Garamond" charset="0"/>
              </a:rPr>
              <a:t>and flags items disputed by fact-checkers.</a:t>
            </a:r>
          </a:p>
          <a:p>
            <a:r>
              <a:rPr lang="en-US" sz="2800" dirty="0" smtClean="0"/>
              <a:t>Three categories of algorithm-based approaches</a:t>
            </a:r>
          </a:p>
          <a:p>
            <a:pPr lvl="1"/>
            <a:r>
              <a:rPr lang="en-US" sz="2400" dirty="0" smtClean="0"/>
              <a:t>Leveraging experts’ verdicts  </a:t>
            </a:r>
          </a:p>
          <a:p>
            <a:pPr lvl="1"/>
            <a:r>
              <a:rPr lang="en-US" sz="2400" dirty="0" smtClean="0"/>
              <a:t>Trait-based (rumor detection)</a:t>
            </a:r>
            <a:endParaRPr lang="en-US" sz="2400" dirty="0"/>
          </a:p>
          <a:p>
            <a:pPr lvl="1"/>
            <a:r>
              <a:rPr lang="en-US" sz="2400" dirty="0"/>
              <a:t>Data-driven, a</a:t>
            </a:r>
            <a:r>
              <a:rPr lang="en-US" sz="2400" dirty="0" smtClean="0"/>
              <a:t>lgorithmic</a:t>
            </a:r>
            <a:endParaRPr lang="en-US" sz="2400" dirty="0"/>
          </a:p>
        </p:txBody>
      </p:sp>
      <p:sp>
        <p:nvSpPr>
          <p:cNvPr id="3" name="Title 2"/>
          <p:cNvSpPr>
            <a:spLocks noGrp="1"/>
          </p:cNvSpPr>
          <p:nvPr>
            <p:ph type="title"/>
          </p:nvPr>
        </p:nvSpPr>
        <p:spPr>
          <a:xfrm>
            <a:off x="389436" y="171450"/>
            <a:ext cx="8363938" cy="553998"/>
          </a:xfrm>
        </p:spPr>
        <p:txBody>
          <a:bodyPr/>
          <a:lstStyle/>
          <a:p>
            <a:r>
              <a:rPr lang="en-US" sz="4000" dirty="0" smtClean="0"/>
              <a:t>Combating Falsehoods</a:t>
            </a:r>
            <a:endParaRPr lang="en-US" sz="40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7</a:t>
            </a:fld>
            <a:endParaRPr lang="en-US"/>
          </a:p>
        </p:txBody>
      </p:sp>
    </p:spTree>
    <p:extLst>
      <p:ext uri="{BB962C8B-B14F-4D97-AF65-F5344CB8AC3E}">
        <p14:creationId xmlns:p14="http://schemas.microsoft.com/office/powerpoint/2010/main" val="142808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chengkai\AppData\Local\Temp\Rar$DRa0.823\downloads\original-6017-5295379.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57204" y="854886"/>
            <a:ext cx="3536097" cy="29461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30DB7900-D72E-4025-AF90-97BD6DF59E7D}" type="slidenum">
              <a:rPr lang="en-US" smtClean="0"/>
              <a:pPr/>
              <a:t>8</a:t>
            </a:fld>
            <a:endParaRPr lang="en-US"/>
          </a:p>
        </p:txBody>
      </p:sp>
    </p:spTree>
    <p:extLst>
      <p:ext uri="{BB962C8B-B14F-4D97-AF65-F5344CB8AC3E}">
        <p14:creationId xmlns:p14="http://schemas.microsoft.com/office/powerpoint/2010/main" val="345728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0DB7900-D72E-4025-AF90-97BD6DF59E7D}" type="slidenum">
              <a:rPr lang="en-US" smtClean="0"/>
              <a:pPr/>
              <a:t>9</a:t>
            </a:fld>
            <a:endParaRPr lang="en-US"/>
          </a:p>
        </p:txBody>
      </p:sp>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905740"/>
            <a:ext cx="8794354" cy="396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1"/>
          <p:cNvSpPr>
            <a:spLocks noGrp="1"/>
          </p:cNvSpPr>
          <p:nvPr>
            <p:ph type="title"/>
          </p:nvPr>
        </p:nvSpPr>
        <p:spPr>
          <a:xfrm>
            <a:off x="389436" y="171450"/>
            <a:ext cx="8363938" cy="671402"/>
          </a:xfrm>
        </p:spPr>
        <p:txBody>
          <a:bodyPr/>
          <a:lstStyle/>
          <a:p>
            <a:r>
              <a:rPr lang="en-US" dirty="0" smtClean="0">
                <a:solidFill>
                  <a:srgbClr val="0064B1"/>
                </a:solidFill>
                <a:latin typeface="Garamond" panose="02020404030301010803" pitchFamily="18" charset="0"/>
              </a:rPr>
              <a:t>The First-ever End-to-end System</a:t>
            </a:r>
            <a:endParaRPr lang="en-US" dirty="0">
              <a:solidFill>
                <a:srgbClr val="0064B1"/>
              </a:solidFill>
              <a:latin typeface="Garamond" panose="02020404030301010803" pitchFamily="18" charset="0"/>
            </a:endParaRPr>
          </a:p>
        </p:txBody>
      </p:sp>
    </p:spTree>
    <p:extLst>
      <p:ext uri="{BB962C8B-B14F-4D97-AF65-F5344CB8AC3E}">
        <p14:creationId xmlns:p14="http://schemas.microsoft.com/office/powerpoint/2010/main" val="1887773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customXml/itemProps4.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9551</TotalTime>
  <Words>1355</Words>
  <Application>Microsoft Macintosh PowerPoint</Application>
  <PresentationFormat>On-screen Show (16:9)</PresentationFormat>
  <Paragraphs>323</Paragraphs>
  <Slides>52</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Courier New</vt:lpstr>
      <vt:lpstr>Garamond</vt:lpstr>
      <vt:lpstr>Segoe UI</vt:lpstr>
      <vt:lpstr>Segoe UI Light</vt:lpstr>
      <vt:lpstr>Wingdings</vt:lpstr>
      <vt:lpstr>Data Analytics for Computational Journalism</vt:lpstr>
      <vt:lpstr>Metro Template Colored Titles Segoe UI 16x9</vt:lpstr>
      <vt:lpstr>PowerPoint Presentation</vt:lpstr>
      <vt:lpstr>Our Society’s Struggle with Falsehoods</vt:lpstr>
      <vt:lpstr>Our Society’s Struggle with Falsehoods</vt:lpstr>
      <vt:lpstr>Fact-checking is Hard</vt:lpstr>
      <vt:lpstr>Fact-checking is Hard</vt:lpstr>
      <vt:lpstr>Fact-Checking is Time-Consuming and Resource-Demanding</vt:lpstr>
      <vt:lpstr>Combating Falsehoods</vt:lpstr>
      <vt:lpstr>PowerPoint Presentation</vt:lpstr>
      <vt:lpstr>The First-ever End-to-end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First-ever End-to-end System</vt:lpstr>
      <vt:lpstr>PolitiFact “Buffet” of Factual Claims</vt:lpstr>
      <vt:lpstr>PowerPoint Presentation</vt:lpstr>
      <vt:lpstr>Dataset: Presidential Debate Transcripts</vt:lpstr>
      <vt:lpstr>3 Classes of Sentences</vt:lpstr>
      <vt:lpstr>3 Classes of Sentences</vt:lpstr>
      <vt:lpstr>Ranking and Classification Problems</vt:lpstr>
      <vt:lpstr>Feature Extraction</vt:lpstr>
      <vt:lpstr>Feature Importance</vt:lpstr>
      <vt:lpstr>Evaluation: Classification</vt:lpstr>
      <vt:lpstr>Comparison with Subjectivity Classifiers</vt:lpstr>
      <vt:lpstr>Evaluation: Ranking</vt:lpstr>
      <vt:lpstr>Case Study: 2016 U.S. Presidential Election Debates</vt:lpstr>
      <vt:lpstr>Live Coverage of Debates</vt:lpstr>
      <vt:lpstr>PowerPoint Presentation</vt:lpstr>
      <vt:lpstr>Claims Tweeted</vt:lpstr>
      <vt:lpstr>PowerPoint Presentation</vt:lpstr>
      <vt:lpstr>Retweeting Claims in Tweets</vt:lpstr>
      <vt:lpstr>PowerPoint Presentation</vt:lpstr>
      <vt:lpstr>Our Own CrowdFlower</vt:lpstr>
      <vt:lpstr>Coder Quality</vt:lpstr>
      <vt:lpstr>Ground Truth Collection</vt:lpstr>
      <vt:lpstr>You are Invited to Contribute</vt:lpstr>
      <vt:lpstr>PowerPoint Presentation</vt:lpstr>
      <vt:lpstr>PolitiTax</vt:lpstr>
      <vt:lpstr>Example: Ranking</vt:lpstr>
      <vt:lpstr>PowerPoint Presentation</vt:lpstr>
      <vt:lpstr>The First-ever End-to-end System</vt:lpstr>
      <vt:lpstr>Textual Entailment Algorithms</vt:lpstr>
      <vt:lpstr>Preliminary Experiments</vt:lpstr>
      <vt:lpstr>Preliminary Experiments</vt:lpstr>
      <vt:lpstr>Acknowledgment</vt:lpstr>
      <vt:lpstr>Acknowledgment</vt:lpstr>
      <vt:lpstr>Thank You!  Questions?</vt:lpstr>
    </vt:vector>
  </TitlesOfParts>
  <Manager>&lt;Content Manager Name Here&gt;</Manager>
  <Company>The University of Texas at Arlington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Microsoft Office User</cp:lastModifiedBy>
  <cp:revision>653</cp:revision>
  <cp:lastPrinted>2017-05-03T23:22:06Z</cp:lastPrinted>
  <dcterms:created xsi:type="dcterms:W3CDTF">2013-05-03T04:52:11Z</dcterms:created>
  <dcterms:modified xsi:type="dcterms:W3CDTF">2017-05-03T23:27:31Z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